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4"/>
    <p:sldMasterId id="2147483662" r:id="rId5"/>
    <p:sldMasterId id="2147483664" r:id="rId6"/>
    <p:sldMasterId id="2147483666" r:id="rId7"/>
  </p:sldMasterIdLst>
  <p:notesMasterIdLst>
    <p:notesMasterId r:id="rId20"/>
  </p:notesMasterIdLst>
  <p:sldIdLst>
    <p:sldId id="258" r:id="rId8"/>
    <p:sldId id="262" r:id="rId9"/>
    <p:sldId id="263" r:id="rId10"/>
    <p:sldId id="270" r:id="rId11"/>
    <p:sldId id="264" r:id="rId12"/>
    <p:sldId id="271" r:id="rId13"/>
    <p:sldId id="265" r:id="rId14"/>
    <p:sldId id="273" r:id="rId15"/>
    <p:sldId id="267" r:id="rId16"/>
    <p:sldId id="268" r:id="rId17"/>
    <p:sldId id="272" r:id="rId18"/>
    <p:sldId id="261" r:id="rId1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1F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67718C2-80B4-4D98-A87E-15272CD42EF0}" v="13" dt="2026-05-07T08:09:18.6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954" autoAdjust="0"/>
    <p:restoredTop sz="86369" autoAdjust="0"/>
  </p:normalViewPr>
  <p:slideViewPr>
    <p:cSldViewPr snapToGrid="0" snapToObjects="1">
      <p:cViewPr varScale="1">
        <p:scale>
          <a:sx n="72" d="100"/>
          <a:sy n="72" d="100"/>
        </p:scale>
        <p:origin x="84" y="44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TELY Andrew" userId="17c771dc-de30-48a5-bd1f-1a628b4580fc" providerId="ADAL" clId="{C0EEC921-894C-4A58-B453-9132B752A14B}"/>
    <pc:docChg chg="custSel modSld">
      <pc:chgData name="HATELY Andrew" userId="17c771dc-de30-48a5-bd1f-1a628b4580fc" providerId="ADAL" clId="{C0EEC921-894C-4A58-B453-9132B752A14B}" dt="2026-05-07T08:09:18.638" v="85"/>
      <pc:docMkLst>
        <pc:docMk/>
      </pc:docMkLst>
      <pc:sldChg chg="modSp mod">
        <pc:chgData name="HATELY Andrew" userId="17c771dc-de30-48a5-bd1f-1a628b4580fc" providerId="ADAL" clId="{C0EEC921-894C-4A58-B453-9132B752A14B}" dt="2026-05-07T08:05:03.698" v="74" actId="20577"/>
        <pc:sldMkLst>
          <pc:docMk/>
          <pc:sldMk cId="849435166" sldId="265"/>
        </pc:sldMkLst>
        <pc:spChg chg="mod">
          <ac:chgData name="HATELY Andrew" userId="17c771dc-de30-48a5-bd1f-1a628b4580fc" providerId="ADAL" clId="{C0EEC921-894C-4A58-B453-9132B752A14B}" dt="2026-05-07T08:05:03.698" v="74" actId="20577"/>
          <ac:spMkLst>
            <pc:docMk/>
            <pc:sldMk cId="849435166" sldId="265"/>
            <ac:spMk id="4" creationId="{FA74DB16-8A0B-2739-6A8F-66DAE988499F}"/>
          </ac:spMkLst>
        </pc:spChg>
      </pc:sldChg>
      <pc:sldChg chg="modAnim">
        <pc:chgData name="HATELY Andrew" userId="17c771dc-de30-48a5-bd1f-1a628b4580fc" providerId="ADAL" clId="{C0EEC921-894C-4A58-B453-9132B752A14B}" dt="2026-05-07T08:08:52.645" v="82"/>
        <pc:sldMkLst>
          <pc:docMk/>
          <pc:sldMk cId="3636309039" sldId="267"/>
        </pc:sldMkLst>
      </pc:sldChg>
      <pc:sldChg chg="modAnim">
        <pc:chgData name="HATELY Andrew" userId="17c771dc-de30-48a5-bd1f-1a628b4580fc" providerId="ADAL" clId="{C0EEC921-894C-4A58-B453-9132B752A14B}" dt="2026-05-07T08:09:18.638" v="85"/>
        <pc:sldMkLst>
          <pc:docMk/>
          <pc:sldMk cId="3493680308" sldId="268"/>
        </pc:sldMkLst>
      </pc:sldChg>
      <pc:sldChg chg="modSp mod modAnim">
        <pc:chgData name="HATELY Andrew" userId="17c771dc-de30-48a5-bd1f-1a628b4580fc" providerId="ADAL" clId="{C0EEC921-894C-4A58-B453-9132B752A14B}" dt="2026-05-07T08:08:14.336" v="79"/>
        <pc:sldMkLst>
          <pc:docMk/>
          <pc:sldMk cId="978334647" sldId="273"/>
        </pc:sldMkLst>
        <pc:spChg chg="mod">
          <ac:chgData name="HATELY Andrew" userId="17c771dc-de30-48a5-bd1f-1a628b4580fc" providerId="ADAL" clId="{C0EEC921-894C-4A58-B453-9132B752A14B}" dt="2026-05-07T07:54:09.257" v="23" actId="6549"/>
          <ac:spMkLst>
            <pc:docMk/>
            <pc:sldMk cId="978334647" sldId="273"/>
            <ac:spMk id="9" creationId="{DA0A9DCF-3A7D-BD47-590F-BC796E82AF4B}"/>
          </ac:spMkLst>
        </pc:spChg>
      </pc:sldChg>
    </pc:docChg>
  </pc:docChgLst>
  <pc:docChgLst>
    <pc:chgData name="KÜHN Nathalie" userId="3d423997-f35f-4e3a-8add-ce34327cabc8" providerId="ADAL" clId="{6C781492-FEF4-4AFF-8F11-9DB34C01437D}"/>
    <pc:docChg chg="undo custSel addSld delSld modSld">
      <pc:chgData name="KÜHN Nathalie" userId="3d423997-f35f-4e3a-8add-ce34327cabc8" providerId="ADAL" clId="{6C781492-FEF4-4AFF-8F11-9DB34C01437D}" dt="2026-04-30T10:18:26.304" v="1372" actId="20577"/>
      <pc:docMkLst>
        <pc:docMk/>
      </pc:docMkLst>
      <pc:sldChg chg="addSp modSp modAnim modNotesTx">
        <pc:chgData name="KÜHN Nathalie" userId="3d423997-f35f-4e3a-8add-ce34327cabc8" providerId="ADAL" clId="{6C781492-FEF4-4AFF-8F11-9DB34C01437D}" dt="2026-04-30T10:14:58.341" v="1250" actId="115"/>
        <pc:sldMkLst>
          <pc:docMk/>
          <pc:sldMk cId="4226397265" sldId="263"/>
        </pc:sldMkLst>
        <pc:spChg chg="mod">
          <ac:chgData name="KÜHN Nathalie" userId="3d423997-f35f-4e3a-8add-ce34327cabc8" providerId="ADAL" clId="{6C781492-FEF4-4AFF-8F11-9DB34C01437D}" dt="2026-04-30T10:14:22.081" v="1200" actId="5793"/>
          <ac:spMkLst>
            <pc:docMk/>
            <pc:sldMk cId="4226397265" sldId="263"/>
            <ac:spMk id="4" creationId="{E2531A4C-731E-5A42-B92B-8A7C319B52F8}"/>
          </ac:spMkLst>
        </pc:spChg>
      </pc:sldChg>
      <pc:sldChg chg="modSp mod modNotesTx">
        <pc:chgData name="KÜHN Nathalie" userId="3d423997-f35f-4e3a-8add-ce34327cabc8" providerId="ADAL" clId="{6C781492-FEF4-4AFF-8F11-9DB34C01437D}" dt="2026-04-30T09:27:28.801" v="258" actId="20577"/>
        <pc:sldMkLst>
          <pc:docMk/>
          <pc:sldMk cId="849435166" sldId="265"/>
        </pc:sldMkLst>
        <pc:spChg chg="mod">
          <ac:chgData name="KÜHN Nathalie" userId="3d423997-f35f-4e3a-8add-ce34327cabc8" providerId="ADAL" clId="{6C781492-FEF4-4AFF-8F11-9DB34C01437D}" dt="2026-04-30T09:26:49.085" v="112" actId="27636"/>
          <ac:spMkLst>
            <pc:docMk/>
            <pc:sldMk cId="849435166" sldId="265"/>
            <ac:spMk id="4" creationId="{FA74DB16-8A0B-2739-6A8F-66DAE988499F}"/>
          </ac:spMkLst>
        </pc:spChg>
      </pc:sldChg>
      <pc:sldChg chg="modSp mod">
        <pc:chgData name="KÜHN Nathalie" userId="3d423997-f35f-4e3a-8add-ce34327cabc8" providerId="ADAL" clId="{6C781492-FEF4-4AFF-8F11-9DB34C01437D}" dt="2026-04-30T10:08:46.523" v="1090" actId="20577"/>
        <pc:sldMkLst>
          <pc:docMk/>
          <pc:sldMk cId="3636309039" sldId="267"/>
        </pc:sldMkLst>
        <pc:spChg chg="mod">
          <ac:chgData name="KÜHN Nathalie" userId="3d423997-f35f-4e3a-8add-ce34327cabc8" providerId="ADAL" clId="{6C781492-FEF4-4AFF-8F11-9DB34C01437D}" dt="2026-04-30T09:29:06.006" v="319" actId="108"/>
          <ac:spMkLst>
            <pc:docMk/>
            <pc:sldMk cId="3636309039" sldId="267"/>
            <ac:spMk id="2" creationId="{26EFEEB1-E47C-6DA2-850C-E08666425BE0}"/>
          </ac:spMkLst>
        </pc:spChg>
        <pc:spChg chg="mod">
          <ac:chgData name="KÜHN Nathalie" userId="3d423997-f35f-4e3a-8add-ce34327cabc8" providerId="ADAL" clId="{6C781492-FEF4-4AFF-8F11-9DB34C01437D}" dt="2026-04-30T10:08:46.523" v="1090" actId="20577"/>
          <ac:spMkLst>
            <pc:docMk/>
            <pc:sldMk cId="3636309039" sldId="267"/>
            <ac:spMk id="4" creationId="{1A0335DE-592A-1A06-989D-2977879EC179}"/>
          </ac:spMkLst>
        </pc:spChg>
      </pc:sldChg>
      <pc:sldChg chg="modSp mod">
        <pc:chgData name="KÜHN Nathalie" userId="3d423997-f35f-4e3a-8add-ce34327cabc8" providerId="ADAL" clId="{6C781492-FEF4-4AFF-8F11-9DB34C01437D}" dt="2026-04-30T10:09:58.311" v="1098" actId="20577"/>
        <pc:sldMkLst>
          <pc:docMk/>
          <pc:sldMk cId="3493680308" sldId="268"/>
        </pc:sldMkLst>
        <pc:spChg chg="mod">
          <ac:chgData name="KÜHN Nathalie" userId="3d423997-f35f-4e3a-8add-ce34327cabc8" providerId="ADAL" clId="{6C781492-FEF4-4AFF-8F11-9DB34C01437D}" dt="2026-04-30T09:29:57.708" v="344" actId="108"/>
          <ac:spMkLst>
            <pc:docMk/>
            <pc:sldMk cId="3493680308" sldId="268"/>
            <ac:spMk id="2" creationId="{5014458A-8431-081D-F1D4-7CC5133C9979}"/>
          </ac:spMkLst>
        </pc:spChg>
        <pc:spChg chg="mod">
          <ac:chgData name="KÜHN Nathalie" userId="3d423997-f35f-4e3a-8add-ce34327cabc8" providerId="ADAL" clId="{6C781492-FEF4-4AFF-8F11-9DB34C01437D}" dt="2026-04-30T10:09:58.311" v="1098" actId="20577"/>
          <ac:spMkLst>
            <pc:docMk/>
            <pc:sldMk cId="3493680308" sldId="268"/>
            <ac:spMk id="4" creationId="{74D72C53-43BE-8304-6F8C-4B1750DEADDD}"/>
          </ac:spMkLst>
        </pc:spChg>
      </pc:sldChg>
      <pc:sldChg chg="modSp modNotesTx">
        <pc:chgData name="KÜHN Nathalie" userId="3d423997-f35f-4e3a-8add-ce34327cabc8" providerId="ADAL" clId="{6C781492-FEF4-4AFF-8F11-9DB34C01437D}" dt="2026-04-30T10:17:31.304" v="1324" actId="115"/>
        <pc:sldMkLst>
          <pc:docMk/>
          <pc:sldMk cId="3485342317" sldId="270"/>
        </pc:sldMkLst>
        <pc:spChg chg="mod">
          <ac:chgData name="KÜHN Nathalie" userId="3d423997-f35f-4e3a-8add-ce34327cabc8" providerId="ADAL" clId="{6C781492-FEF4-4AFF-8F11-9DB34C01437D}" dt="2026-04-30T10:16:09.737" v="1283" actId="20577"/>
          <ac:spMkLst>
            <pc:docMk/>
            <pc:sldMk cId="3485342317" sldId="270"/>
            <ac:spMk id="4" creationId="{860DC364-728D-EF08-A402-059452F9FCB9}"/>
          </ac:spMkLst>
        </pc:spChg>
      </pc:sldChg>
      <pc:sldChg chg="modSp add mod modNotesTx">
        <pc:chgData name="KÜHN Nathalie" userId="3d423997-f35f-4e3a-8add-ce34327cabc8" providerId="ADAL" clId="{6C781492-FEF4-4AFF-8F11-9DB34C01437D}" dt="2026-04-30T10:18:26.304" v="1372" actId="20577"/>
        <pc:sldMkLst>
          <pc:docMk/>
          <pc:sldMk cId="193663992" sldId="272"/>
        </pc:sldMkLst>
        <pc:spChg chg="mod">
          <ac:chgData name="KÜHN Nathalie" userId="3d423997-f35f-4e3a-8add-ce34327cabc8" providerId="ADAL" clId="{6C781492-FEF4-4AFF-8F11-9DB34C01437D}" dt="2026-04-30T09:30:56.519" v="355" actId="20577"/>
          <ac:spMkLst>
            <pc:docMk/>
            <pc:sldMk cId="193663992" sldId="272"/>
            <ac:spMk id="2" creationId="{34CD10A3-0296-B1EE-BAA4-3AF8A9E28803}"/>
          </ac:spMkLst>
        </pc:spChg>
        <pc:spChg chg="mod">
          <ac:chgData name="KÜHN Nathalie" userId="3d423997-f35f-4e3a-8add-ce34327cabc8" providerId="ADAL" clId="{6C781492-FEF4-4AFF-8F11-9DB34C01437D}" dt="2026-04-30T10:10:53.929" v="1165" actId="20577"/>
          <ac:spMkLst>
            <pc:docMk/>
            <pc:sldMk cId="193663992" sldId="272"/>
            <ac:spMk id="4" creationId="{0E9FFBF5-B4EA-660A-E351-E93D1D129EA1}"/>
          </ac:spMkLst>
        </pc:spChg>
      </pc:sldChg>
      <pc:sldChg chg="addSp delSp modSp add mod">
        <pc:chgData name="KÜHN Nathalie" userId="3d423997-f35f-4e3a-8add-ce34327cabc8" providerId="ADAL" clId="{6C781492-FEF4-4AFF-8F11-9DB34C01437D}" dt="2026-04-30T09:52:23.675" v="775" actId="27636"/>
        <pc:sldMkLst>
          <pc:docMk/>
          <pc:sldMk cId="978334647" sldId="273"/>
        </pc:sldMkLst>
        <pc:spChg chg="add mod">
          <ac:chgData name="KÜHN Nathalie" userId="3d423997-f35f-4e3a-8add-ce34327cabc8" providerId="ADAL" clId="{6C781492-FEF4-4AFF-8F11-9DB34C01437D}" dt="2026-04-30T09:52:02.790" v="767" actId="20577"/>
          <ac:spMkLst>
            <pc:docMk/>
            <pc:sldMk cId="978334647" sldId="273"/>
            <ac:spMk id="8" creationId="{A0906CB2-4396-C6A4-D854-1DB91AC217F0}"/>
          </ac:spMkLst>
        </pc:spChg>
        <pc:spChg chg="add mod">
          <ac:chgData name="KÜHN Nathalie" userId="3d423997-f35f-4e3a-8add-ce34327cabc8" providerId="ADAL" clId="{6C781492-FEF4-4AFF-8F11-9DB34C01437D}" dt="2026-04-30T09:52:23.675" v="775" actId="27636"/>
          <ac:spMkLst>
            <pc:docMk/>
            <pc:sldMk cId="978334647" sldId="273"/>
            <ac:spMk id="9" creationId="{DA0A9DCF-3A7D-BD47-590F-BC796E82AF4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7E0701-1279-674F-85B0-BBD88D152F28}" type="datetimeFigureOut">
              <a:rPr lang="fr-FR" smtClean="0"/>
              <a:t>07/05/2026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BA9573-4D05-FE4C-BC54-30B66E5E649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10578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A9573-4D05-FE4C-BC54-30B66E5E649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29498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u="sng" dirty="0">
                <a:highlight>
                  <a:srgbClr val="00FF00"/>
                </a:highlight>
              </a:rPr>
              <a:t>Nathalie: </a:t>
            </a:r>
            <a:r>
              <a:rPr lang="en-GB" dirty="0">
                <a:highlight>
                  <a:srgbClr val="00FF00"/>
                </a:highlight>
              </a:rPr>
              <a:t>I added a quick slide about what Standardisation and Regulation is/are, and one on the approach that we developed in EUREKA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A9573-4D05-FE4C-BC54-30B66E5E6499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34073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u="sng" baseline="0" dirty="0"/>
              <a:t>Nathalie: </a:t>
            </a:r>
            <a:r>
              <a:rPr lang="en-GB" b="0" u="none" baseline="0" dirty="0"/>
              <a:t>feel free to change/remove/improve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A9573-4D05-FE4C-BC54-30B66E5E6499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38429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93C6A-4859-952C-9D0E-C9CDB56E8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BC5845-69A6-CC04-D3B8-1EEBB55ED2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D034FA-2FA5-54B6-1EE4-EFC72ADF6A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Animated</a:t>
            </a:r>
          </a:p>
          <a:p>
            <a:r>
              <a:rPr lang="en-GB" dirty="0"/>
              <a:t>Feel free to expand this into two</a:t>
            </a:r>
            <a:r>
              <a:rPr lang="en-GB" baseline="0" dirty="0"/>
              <a:t> or more slides.</a:t>
            </a:r>
          </a:p>
          <a:p>
            <a:r>
              <a:rPr lang="en-GB" b="1" u="sng" baseline="0" dirty="0"/>
              <a:t>Nathalie</a:t>
            </a:r>
            <a:r>
              <a:rPr lang="en-GB" baseline="0" dirty="0"/>
              <a:t>: I think it is good like this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D50650-08BA-1505-8940-A7D0FBAA36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A9573-4D05-FE4C-BC54-30B66E5E6499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13889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Animated</a:t>
            </a:r>
          </a:p>
          <a:p>
            <a:r>
              <a:rPr lang="en-GB" b="1" u="sng" dirty="0"/>
              <a:t>Nathalie: </a:t>
            </a:r>
            <a:r>
              <a:rPr lang="en-GB" dirty="0"/>
              <a:t>I like it, I just tried to reduce the title for Sol 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A9573-4D05-FE4C-BC54-30B66E5E6499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04256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DEFB4-0331-4DCD-B8F8-37FBFD974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57B0E6-DC62-C3EA-BAD2-C9B44225C8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53941B-4B26-2B51-9B25-BE3CE59121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u="sng" dirty="0"/>
              <a:t>Nathalie: </a:t>
            </a:r>
            <a:r>
              <a:rPr lang="en-GB" dirty="0"/>
              <a:t>I used the same visual to briefly introduce the working group that we created within EUREKA, to allow for a smooth and cross-functional exchange among the different solutions in terms of Stand &amp; Reg, to ensure a 360 view on all the different needs and get rid of duplicates/redundancy. This approach is based on some interesting work done by Cecilia in U-ELCOME – good to mention her/them for credit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304CCF-B50E-7DCB-F09E-8DD3F2D643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A9573-4D05-FE4C-BC54-30B66E5E6499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02520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Nathalie,</a:t>
            </a:r>
            <a:r>
              <a:rPr lang="en-GB" baseline="0" dirty="0"/>
              <a:t> try to add a few bullets here. Or delete the page</a:t>
            </a:r>
          </a:p>
          <a:p>
            <a:r>
              <a:rPr lang="en-GB" b="1" u="sng" baseline="0" dirty="0"/>
              <a:t>Nathalie</a:t>
            </a:r>
            <a:r>
              <a:rPr lang="en-GB" baseline="0" dirty="0"/>
              <a:t>: Done -&gt; these are the main Reg and Stand used, there are other ones that are targeting specific solutions, but here is an overview of the ones that have transversal setups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A9573-4D05-FE4C-BC54-30B66E5E6499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66414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2FB186-52AF-52AD-003E-96CFB92F7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447C22-6510-E6FE-0106-A09789302E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84D49C-652C-AE9D-F279-6D5F557B29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Should this be preceded by a description of solution 2?</a:t>
            </a:r>
          </a:p>
          <a:p>
            <a:r>
              <a:rPr lang="en-GB" b="1" u="sng" dirty="0">
                <a:sym typeface="Wingdings" panose="05000000000000000000" pitchFamily="2" charset="2"/>
              </a:rPr>
              <a:t>Nathalie: </a:t>
            </a:r>
            <a:r>
              <a:rPr lang="en-GB" dirty="0">
                <a:sym typeface="Wingdings" panose="05000000000000000000" pitchFamily="2" charset="2"/>
              </a:rPr>
              <a:t> I would just mention what it is about, since they will present a detailed description of their solution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C79D18-C004-B245-BE14-4E8E8F861F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A9573-4D05-FE4C-BC54-30B66E5E6499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05806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u="sng" dirty="0"/>
              <a:t>Nathalie</a:t>
            </a:r>
            <a:r>
              <a:rPr lang="en-GB" dirty="0"/>
              <a:t>: Do we need a conclusion? I was thinking about emphasising the importance of stand and reg in the innovation process. Feel free to re-work this part if needed/if you want to keep 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A9573-4D05-FE4C-BC54-30B66E5E6499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0567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2309DB8-266F-BDAD-A7B1-51BF9F29C4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41836" y="675445"/>
            <a:ext cx="1365622" cy="40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83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919275-1B28-DD20-927D-327EFDEB7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2B2E8D6-192E-F62D-4B47-75A502F551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46063E8-6EDF-4F87-BD5B-1114BCFFA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56FE6-E3ED-4656-A5F6-33CEA65E0647}" type="datetimeFigureOut">
              <a:rPr lang="de-DE" smtClean="0"/>
              <a:t>07.05.2026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2A964B2-202B-7565-7D33-63FB8D213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1A3DB69-E26D-6D82-5212-0149FDB1F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2AFA0-3BF0-4099-B8A9-4796A82DF10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0492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BBD24F-5102-A442-AF7A-31AA7A272DB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anchor="ctr" anchorCtr="0"/>
          <a:lstStyle>
            <a:lvl1pPr algn="ctr">
              <a:defRPr sz="3500" b="1"/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83683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08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3E5C8D-4CBA-0148-A4B1-EFDB92B27C9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460294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CLICK TO EDIT MASTER TITLE STYLE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E67F35E-C4E6-C44C-A18A-1C5E14954A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39969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28099D7-958D-9042-B4FD-2777E732F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19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8C79ABC-89C1-D642-AEFD-2ED281B9A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2850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E2FB5A-6C02-454B-A26D-A5EBBC6F22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/>
              <a:t>CLICK TO EDIT MASTER TITLE STYLE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8D351B9-9002-884F-8CC6-5B6DAB176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8521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7828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8863F2-C25B-B74E-ABDF-5F4EA101DD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/>
              <a:t>CLICK TO EDIT MASTER TITLE STYLE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561BE15-9516-C94A-B6F2-3B6AB7044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‹#›</a:t>
            </a:fld>
            <a:endParaRPr lang="fr-FR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BB1978F-A787-6995-5370-D22ED94A65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7953" y="1825625"/>
            <a:ext cx="5381847" cy="36175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1B123E71-565F-0D9D-8201-451F8B8608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481084" cy="36175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00827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E2FB5A-6C02-454B-A26D-A5EBBC6F22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/>
              <a:t>CLICK TO EDIT MASTER TITLE STYLE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8D351B9-9002-884F-8CC6-5B6DAB176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0334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slideLayout" Target="../slideLayouts/slideLayout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9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8.xml"/><Relationship Id="rId9" Type="http://schemas.openxmlformats.org/officeDocument/2006/relationships/image" Target="../media/image6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3C5031FE-FE1B-1342-B6C0-074B3BA9736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1268" y="1"/>
            <a:ext cx="12169463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167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hape, arrow&#10;&#10;Description automatically generated">
            <a:extLst>
              <a:ext uri="{FF2B5EF4-FFF2-40B4-BE49-F238E27FC236}">
                <a16:creationId xmlns:a16="http://schemas.microsoft.com/office/drawing/2014/main" id="{0924E752-A9D8-DC46-B5C4-59D1A6C28CF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71096" y="0"/>
            <a:ext cx="124630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686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80D6ED24-5F35-AC41-9CD3-C1E55EF28B7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68" y="0"/>
            <a:ext cx="121694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252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9DC76206-6E17-B74D-B92D-4FB5AFFDDFF3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" y="5607796"/>
            <a:ext cx="12191999" cy="1152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97B6A4C-3D59-894B-8F8B-23465C06A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9162" y="265814"/>
            <a:ext cx="9314122" cy="6845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fr-FR" dirty="0"/>
              <a:t>CLICK TO EDIT MASTER TITLE STYLE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7BA081E-7345-5D42-85A3-7758C37047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995" y="1341860"/>
            <a:ext cx="11132289" cy="45658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C0B0DF4-E951-F041-BE2E-779BA8A615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7344" y="6523841"/>
            <a:ext cx="2743200" cy="23595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6B0C76E6-0B66-8944-91D4-A1BC6652E29F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7" name="Image 4">
            <a:extLst>
              <a:ext uri="{FF2B5EF4-FFF2-40B4-BE49-F238E27FC236}">
                <a16:creationId xmlns:a16="http://schemas.microsoft.com/office/drawing/2014/main" id="{EBE8766B-D414-0FF1-9B98-2C5A226D7E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/>
          <a:srcRect l="33166" t="44807" r="32702" b="44813"/>
          <a:stretch/>
        </p:blipFill>
        <p:spPr>
          <a:xfrm>
            <a:off x="1730242" y="6219846"/>
            <a:ext cx="2099046" cy="45107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7E73722-31ED-D4AD-3339-E404F5C2212F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31456" y="5999334"/>
            <a:ext cx="1459322" cy="6715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D9AD11B-B52A-84B0-04F1-99EE4EE0AE7F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35545" y="162000"/>
            <a:ext cx="1993065" cy="409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804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70" r:id="rId3"/>
    <p:sldLayoutId id="2147483671" r:id="rId4"/>
    <p:sldLayoutId id="2147483672" r:id="rId5"/>
    <p:sldLayoutId id="2147483673" r:id="rId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F725DF6-3E2D-D94B-8D4C-92EE982BF60E}"/>
              </a:ext>
            </a:extLst>
          </p:cNvPr>
          <p:cNvSpPr txBox="1"/>
          <p:nvPr/>
        </p:nvSpPr>
        <p:spPr>
          <a:xfrm>
            <a:off x="11268" y="2448838"/>
            <a:ext cx="121694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noProof="0" dirty="0">
                <a:solidFill>
                  <a:srgbClr val="FFFFFF"/>
                </a:solidFill>
              </a:rPr>
              <a:t>EUREKA</a:t>
            </a:r>
          </a:p>
          <a:p>
            <a:pPr algn="ctr"/>
            <a:r>
              <a:rPr lang="en-GB" sz="4400" b="1" dirty="0">
                <a:solidFill>
                  <a:srgbClr val="FFFFFF"/>
                </a:solidFill>
              </a:rPr>
              <a:t>Standardisation &amp; Regulation</a:t>
            </a:r>
            <a:endParaRPr lang="en-GB" sz="4400" noProof="0" dirty="0">
              <a:solidFill>
                <a:srgbClr val="FFFFFF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36CAE4B-7295-0043-961F-A9FB0E91915C}"/>
              </a:ext>
            </a:extLst>
          </p:cNvPr>
          <p:cNvSpPr txBox="1"/>
          <p:nvPr/>
        </p:nvSpPr>
        <p:spPr>
          <a:xfrm>
            <a:off x="11268" y="4029356"/>
            <a:ext cx="121694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noProof="0" dirty="0" err="1">
                <a:solidFill>
                  <a:srgbClr val="FFFFFF"/>
                </a:solidFill>
              </a:rPr>
              <a:t>Nathal</a:t>
            </a:r>
            <a:r>
              <a:rPr lang="en-GB" sz="2000" b="1" dirty="0" err="1">
                <a:solidFill>
                  <a:srgbClr val="FFFFFF"/>
                </a:solidFill>
              </a:rPr>
              <a:t>ie</a:t>
            </a:r>
            <a:r>
              <a:rPr lang="en-GB" sz="2000" b="1" dirty="0">
                <a:solidFill>
                  <a:srgbClr val="FFFFFF"/>
                </a:solidFill>
              </a:rPr>
              <a:t> Kühn &amp; </a:t>
            </a:r>
            <a:r>
              <a:rPr lang="en-GB" sz="2000" b="1" noProof="0" dirty="0">
                <a:solidFill>
                  <a:srgbClr val="FFFFFF"/>
                </a:solidFill>
              </a:rPr>
              <a:t>Andrew </a:t>
            </a:r>
            <a:r>
              <a:rPr lang="en-GB" sz="2000" b="1" noProof="0" dirty="0" err="1">
                <a:solidFill>
                  <a:srgbClr val="FFFFFF"/>
                </a:solidFill>
              </a:rPr>
              <a:t>Hately</a:t>
            </a:r>
            <a:r>
              <a:rPr lang="en-GB" sz="2000" b="1" noProof="0" dirty="0">
                <a:solidFill>
                  <a:srgbClr val="FFFFFF"/>
                </a:solidFill>
              </a:rPr>
              <a:t> EUROCONTROL</a:t>
            </a:r>
          </a:p>
          <a:p>
            <a:pPr algn="ctr"/>
            <a:r>
              <a:rPr lang="en-GB" sz="2000" b="1" noProof="0" dirty="0">
                <a:solidFill>
                  <a:srgbClr val="FFFFFF"/>
                </a:solidFill>
              </a:rPr>
              <a:t>EUREKA dissemination event, 7th May 2026</a:t>
            </a:r>
            <a:endParaRPr lang="en-GB" sz="2000" noProof="0" dirty="0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97313" y="5782849"/>
            <a:ext cx="59980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1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This project has received funding from the SESAR3 Joint Undertaking under the European Union’s Horizon EUROPE research and innovation programme under grant agreement No 101114799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3902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45C326B-DC61-C866-1DDD-A5AA15B22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Overview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503F6D08-72A5-CE40-C65F-1090D4DA45D7}"/>
              </a:ext>
            </a:extLst>
          </p:cNvPr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GB" dirty="0"/>
              <a:t>What is Standardisation and Regulation</a:t>
            </a:r>
          </a:p>
          <a:p>
            <a:r>
              <a:rPr lang="en-GB" dirty="0"/>
              <a:t>What</a:t>
            </a:r>
            <a:r>
              <a:rPr lang="en-GB" baseline="0" dirty="0"/>
              <a:t> are Standardisation &amp; Regulation deliverables</a:t>
            </a:r>
          </a:p>
          <a:p>
            <a:r>
              <a:rPr lang="en-GB" dirty="0"/>
              <a:t>How</a:t>
            </a:r>
            <a:r>
              <a:rPr lang="en-GB" baseline="0" dirty="0"/>
              <a:t> EUREKA reports Standardisation &amp; Regulation needs</a:t>
            </a:r>
          </a:p>
          <a:p>
            <a:r>
              <a:rPr lang="en-GB" dirty="0"/>
              <a:t>EUREKA’s approach to Standardisation and Regulation </a:t>
            </a:r>
            <a:endParaRPr lang="en-GB" baseline="0" dirty="0"/>
          </a:p>
          <a:p>
            <a:r>
              <a:rPr lang="en-GB" baseline="0" dirty="0"/>
              <a:t>Key outcomes, by solution</a:t>
            </a:r>
          </a:p>
        </p:txBody>
      </p:sp>
    </p:spTree>
    <p:extLst>
      <p:ext uri="{BB962C8B-B14F-4D97-AF65-F5344CB8AC3E}">
        <p14:creationId xmlns:p14="http://schemas.microsoft.com/office/powerpoint/2010/main" val="1160882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6A0F0-81E7-DA29-189F-85DD2731F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Standardisation and Regulation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96C4655-BD33-84F0-7A59-BAEE7FA36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3</a:t>
            </a:fld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531A4C-731E-5A42-B92B-8A7C319B52F8}"/>
              </a:ext>
            </a:extLst>
          </p:cNvPr>
          <p:cNvSpPr>
            <a:spLocks noGrp="1"/>
          </p:cNvSpPr>
          <p:nvPr>
            <p:ph type="body" idx="4294967295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Regulation</a:t>
            </a:r>
            <a:r>
              <a:rPr lang="en-US" dirty="0"/>
              <a:t> =&gt; the legal binding framework established by the European Union that sets mandatory safety, security, environmental, and operational requirements for aviation.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Standards</a:t>
            </a:r>
            <a:r>
              <a:rPr lang="en-US" b="0" baseline="0" dirty="0"/>
              <a:t> </a:t>
            </a:r>
            <a:r>
              <a:rPr lang="en-US" dirty="0"/>
              <a:t>=&gt; process of developing technical standards and acceptable means of compliance that describe how regulatory requirements can be met in a </a:t>
            </a:r>
            <a:r>
              <a:rPr lang="en-US" dirty="0" err="1"/>
              <a:t>harmonised</a:t>
            </a:r>
            <a:r>
              <a:rPr lang="en-US" dirty="0"/>
              <a:t> way across Europe.</a:t>
            </a:r>
            <a:endParaRPr lang="en-GB" b="0" baseline="0" dirty="0"/>
          </a:p>
        </p:txBody>
      </p:sp>
    </p:spTree>
    <p:extLst>
      <p:ext uri="{BB962C8B-B14F-4D97-AF65-F5344CB8AC3E}">
        <p14:creationId xmlns:p14="http://schemas.microsoft.com/office/powerpoint/2010/main" val="4226397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E9D9AA-38BE-453A-7AEF-F227B78FB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38D6F-4E31-BC51-E97F-475421CC3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Standardisation &amp; Regulation deliverables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4EA1F37-EC9D-42F6-F75F-EF3FDC4EB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4</a:t>
            </a:fld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0DC364-728D-EF08-A402-059452F9FCB9}"/>
              </a:ext>
            </a:extLst>
          </p:cNvPr>
          <p:cNvSpPr>
            <a:spLocks noGrp="1"/>
          </p:cNvSpPr>
          <p:nvPr>
            <p:ph type="body" idx="4294967295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SESAR research and innovation develops</a:t>
            </a:r>
            <a:r>
              <a:rPr lang="en-GB" baseline="0" dirty="0"/>
              <a:t> </a:t>
            </a:r>
            <a:r>
              <a:rPr lang="en-GB" b="1" baseline="0" dirty="0"/>
              <a:t>solutions</a:t>
            </a:r>
          </a:p>
          <a:p>
            <a:pPr lvl="1"/>
            <a:r>
              <a:rPr lang="en-GB" dirty="0"/>
              <a:t>A solution =&gt; combination of operational and technical changes that creates an improvement</a:t>
            </a:r>
            <a:endParaRPr lang="en-GB" baseline="0" dirty="0"/>
          </a:p>
          <a:p>
            <a:r>
              <a:rPr lang="en-GB" dirty="0"/>
              <a:t>Solutions link to Regulation and Standardisation</a:t>
            </a:r>
          </a:p>
          <a:p>
            <a:pPr lvl="1"/>
            <a:r>
              <a:rPr lang="en-GB" b="0" baseline="0" dirty="0"/>
              <a:t>In</a:t>
            </a:r>
            <a:r>
              <a:rPr lang="en-GB" b="0" dirty="0"/>
              <a:t> and of themselves</a:t>
            </a:r>
          </a:p>
          <a:p>
            <a:pPr lvl="1"/>
            <a:r>
              <a:rPr lang="en-GB" dirty="0"/>
              <a:t>Through their enablers</a:t>
            </a:r>
          </a:p>
          <a:p>
            <a:pPr lvl="2"/>
            <a:r>
              <a:rPr lang="en-GB" dirty="0"/>
              <a:t>Technical changes expected to be present to allow the solution to be applied</a:t>
            </a:r>
          </a:p>
          <a:p>
            <a:pPr lvl="1"/>
            <a:r>
              <a:rPr lang="en-GB" b="0" baseline="0" dirty="0"/>
              <a:t>Through</a:t>
            </a:r>
            <a:r>
              <a:rPr lang="en-GB" b="0" dirty="0"/>
              <a:t> the operational context in which they can be applied</a:t>
            </a:r>
          </a:p>
          <a:p>
            <a:pPr lvl="2"/>
            <a:r>
              <a:rPr lang="en-GB" dirty="0"/>
              <a:t>Assumptions in the research that need to exist to allow deployment</a:t>
            </a:r>
          </a:p>
          <a:p>
            <a:pPr lvl="0"/>
            <a:r>
              <a:rPr lang="en-GB" b="0" baseline="0" dirty="0"/>
              <a:t>SESAR solutions rely on Regulatory change and Standard development to</a:t>
            </a:r>
            <a:r>
              <a:rPr lang="en-GB" b="0" dirty="0"/>
              <a:t> be deployed</a:t>
            </a:r>
          </a:p>
          <a:p>
            <a:pPr lvl="0"/>
            <a:r>
              <a:rPr lang="en-GB" baseline="0" dirty="0"/>
              <a:t>The STAND</a:t>
            </a:r>
            <a:r>
              <a:rPr lang="en-GB" dirty="0"/>
              <a:t> and REG deliverables communicate these needs</a:t>
            </a:r>
            <a:endParaRPr lang="en-GB" b="0" baseline="0" dirty="0"/>
          </a:p>
        </p:txBody>
      </p:sp>
    </p:spTree>
    <p:extLst>
      <p:ext uri="{BB962C8B-B14F-4D97-AF65-F5344CB8AC3E}">
        <p14:creationId xmlns:p14="http://schemas.microsoft.com/office/powerpoint/2010/main" val="3485342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D4BB5-DF9E-8127-8E82-7A9892B2C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Three</a:t>
            </a:r>
            <a:r>
              <a:rPr lang="en-GB" baseline="0" dirty="0"/>
              <a:t> solutions, two deliverables, one work package</a:t>
            </a: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93817B1-0A30-EF85-F3AE-68B6550F88A7}"/>
              </a:ext>
            </a:extLst>
          </p:cNvPr>
          <p:cNvGrpSpPr/>
          <p:nvPr/>
        </p:nvGrpSpPr>
        <p:grpSpPr>
          <a:xfrm>
            <a:off x="116277" y="1473765"/>
            <a:ext cx="7862819" cy="3914111"/>
            <a:chOff x="4931842" y="3388020"/>
            <a:chExt cx="2593971" cy="2631590"/>
          </a:xfrm>
        </p:grpSpPr>
        <p:sp>
          <p:nvSpPr>
            <p:cNvPr id="7" name="Arrow: Circular 6">
              <a:extLst>
                <a:ext uri="{FF2B5EF4-FFF2-40B4-BE49-F238E27FC236}">
                  <a16:creationId xmlns:a16="http://schemas.microsoft.com/office/drawing/2014/main" id="{C6444E72-6164-5BBA-4AB0-36471D0C9468}"/>
                </a:ext>
              </a:extLst>
            </p:cNvPr>
            <p:cNvSpPr/>
            <p:nvPr/>
          </p:nvSpPr>
          <p:spPr>
            <a:xfrm rot="1940301">
              <a:off x="5508364" y="3388020"/>
              <a:ext cx="2017449" cy="2027009"/>
            </a:xfrm>
            <a:prstGeom prst="circularArrow">
              <a:avLst>
                <a:gd name="adj1" fmla="val 12908"/>
                <a:gd name="adj2" fmla="val 1905642"/>
                <a:gd name="adj3" fmla="val 12695671"/>
                <a:gd name="adj4" fmla="val 18924574"/>
                <a:gd name="adj5" fmla="val 10991"/>
              </a:avLst>
            </a:prstGeom>
            <a:ln w="12700">
              <a:solidFill>
                <a:schemeClr val="accent3"/>
              </a:solidFill>
            </a:ln>
          </p:spPr>
          <p:style>
            <a:lnRef idx="0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 dirty="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A8BBD21-5F7C-FA85-588E-377C004E73CC}"/>
                </a:ext>
              </a:extLst>
            </p:cNvPr>
            <p:cNvGrpSpPr/>
            <p:nvPr/>
          </p:nvGrpSpPr>
          <p:grpSpPr>
            <a:xfrm>
              <a:off x="4931842" y="3702216"/>
              <a:ext cx="1211053" cy="628803"/>
              <a:chOff x="1617703" y="4385651"/>
              <a:chExt cx="1211053" cy="628803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CEBAA5A9-D247-1AEA-A40B-5ACEB0007F1F}"/>
                  </a:ext>
                </a:extLst>
              </p:cNvPr>
              <p:cNvSpPr/>
              <p:nvPr/>
            </p:nvSpPr>
            <p:spPr>
              <a:xfrm>
                <a:off x="1647628" y="4385651"/>
                <a:ext cx="1151204" cy="628803"/>
              </a:xfrm>
              <a:prstGeom prst="roundRect">
                <a:avLst/>
              </a:prstGeom>
              <a:solidFill>
                <a:schemeClr val="bg1"/>
              </a:solidFill>
              <a:ln w="25400">
                <a:gradFill>
                  <a:gsLst>
                    <a:gs pos="0">
                      <a:schemeClr val="accent2"/>
                    </a:gs>
                    <a:gs pos="100000">
                      <a:schemeClr val="accent3"/>
                    </a:gs>
                  </a:gsLst>
                  <a:lin ang="5400000" scaled="1"/>
                </a:gradFill>
              </a:ln>
            </p:spPr>
            <p:txBody>
              <a:bodyPr vert="horz" lIns="144000" tIns="144000" rIns="144000" bIns="144000" rtlCol="0" anchor="t" anchorCtr="0">
                <a:noAutofit/>
              </a:bodyPr>
              <a:lstStyle/>
              <a:p>
                <a:pPr lvl="1"/>
                <a:endParaRPr lang="en-GB" sz="1050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CFD5E09-F09E-4ED8-2DAD-E47FAF7743D6}"/>
                  </a:ext>
                </a:extLst>
              </p:cNvPr>
              <p:cNvSpPr txBox="1"/>
              <p:nvPr/>
            </p:nvSpPr>
            <p:spPr>
              <a:xfrm>
                <a:off x="1617703" y="4406997"/>
                <a:ext cx="1211053" cy="5587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accent6"/>
                    </a:solidFill>
                  </a:rPr>
                  <a:t>Vertiport Network Management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B7AD7CD-3E28-EA67-F17B-EFD50ACB0597}"/>
                </a:ext>
              </a:extLst>
            </p:cNvPr>
            <p:cNvGrpSpPr/>
            <p:nvPr/>
          </p:nvGrpSpPr>
          <p:grpSpPr>
            <a:xfrm>
              <a:off x="5511378" y="5381909"/>
              <a:ext cx="1565287" cy="637701"/>
              <a:chOff x="1266207" y="4896755"/>
              <a:chExt cx="1565287" cy="637701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589BBE0A-2CDD-ED07-A674-447463CEFD7A}"/>
                  </a:ext>
                </a:extLst>
              </p:cNvPr>
              <p:cNvSpPr/>
              <p:nvPr/>
            </p:nvSpPr>
            <p:spPr>
              <a:xfrm>
                <a:off x="1266207" y="4905653"/>
                <a:ext cx="1565287" cy="628803"/>
              </a:xfrm>
              <a:prstGeom prst="roundRect">
                <a:avLst/>
              </a:prstGeom>
              <a:solidFill>
                <a:schemeClr val="bg1"/>
              </a:solidFill>
              <a:ln w="25400">
                <a:gradFill>
                  <a:gsLst>
                    <a:gs pos="0">
                      <a:schemeClr val="accent2"/>
                    </a:gs>
                    <a:gs pos="100000">
                      <a:schemeClr val="accent3"/>
                    </a:gs>
                  </a:gsLst>
                  <a:lin ang="5400000" scaled="1"/>
                </a:gradFill>
              </a:ln>
            </p:spPr>
            <p:txBody>
              <a:bodyPr vert="horz" lIns="144000" tIns="144000" rIns="144000" bIns="144000" rtlCol="0" anchor="t" anchorCtr="0">
                <a:noAutofit/>
              </a:bodyPr>
              <a:lstStyle/>
              <a:p>
                <a:pPr lvl="1"/>
                <a:endParaRPr lang="en-GB" sz="1050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0A4CAED-489E-378F-C893-56B0B127F4D0}"/>
                  </a:ext>
                </a:extLst>
              </p:cNvPr>
              <p:cNvSpPr txBox="1"/>
              <p:nvPr/>
            </p:nvSpPr>
            <p:spPr>
              <a:xfrm>
                <a:off x="1266207" y="4896755"/>
                <a:ext cx="1565286" cy="5587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accent6"/>
                    </a:solidFill>
                  </a:rPr>
                  <a:t>Vertiport Collaborative Traffic Management</a:t>
                </a:r>
              </a:p>
            </p:txBody>
          </p:sp>
        </p:grp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41FCD7EB-9B3D-1A6C-4AE9-18692F4F8F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815" y="2921461"/>
            <a:ext cx="2578763" cy="52956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98AA15B-89F2-0316-DB29-D6D873E7C9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7889" y="2562144"/>
            <a:ext cx="2584506" cy="3655518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B597EE8-C7E6-74B8-B15D-94CB09B83D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78208" y="3186245"/>
            <a:ext cx="2756775" cy="3899175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AF2E2B89-719A-48A2-2369-6C105EFE23C9}"/>
              </a:ext>
            </a:extLst>
          </p:cNvPr>
          <p:cNvSpPr/>
          <p:nvPr/>
        </p:nvSpPr>
        <p:spPr>
          <a:xfrm>
            <a:off x="5149372" y="1057453"/>
            <a:ext cx="6005661" cy="1361161"/>
          </a:xfrm>
          <a:prstGeom prst="roundRect">
            <a:avLst/>
          </a:prstGeom>
          <a:solidFill>
            <a:schemeClr val="bg1"/>
          </a:solidFill>
          <a:ln w="25400">
            <a:gradFill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5400000" scaled="1"/>
            </a:gradFill>
          </a:ln>
        </p:spPr>
        <p:txBody>
          <a:bodyPr vert="horz" lIns="144000" tIns="144000" rIns="144000" bIns="144000" rtlCol="0" anchor="t" anchorCtr="0">
            <a:noAutofit/>
          </a:bodyPr>
          <a:lstStyle/>
          <a:p>
            <a:pPr lvl="1"/>
            <a:endParaRPr lang="en-GB" sz="105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443DA73-FD6D-7E77-9C23-6356E4A77185}"/>
              </a:ext>
            </a:extLst>
          </p:cNvPr>
          <p:cNvSpPr txBox="1"/>
          <p:nvPr/>
        </p:nvSpPr>
        <p:spPr>
          <a:xfrm>
            <a:off x="5149372" y="1116985"/>
            <a:ext cx="600566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accent6"/>
                </a:solidFill>
              </a:rPr>
              <a:t>Approach/Departure Flight and operating procedure design and </a:t>
            </a:r>
            <a:r>
              <a:rPr lang="en-US" sz="2400" dirty="0" err="1">
                <a:solidFill>
                  <a:schemeClr val="accent6"/>
                </a:solidFill>
              </a:rPr>
              <a:t>en</a:t>
            </a:r>
            <a:r>
              <a:rPr lang="en-US" sz="2400" dirty="0">
                <a:solidFill>
                  <a:schemeClr val="accent6"/>
                </a:solidFill>
              </a:rPr>
              <a:t>-route and disruption management at vertiports</a:t>
            </a:r>
          </a:p>
        </p:txBody>
      </p:sp>
    </p:spTree>
    <p:extLst>
      <p:ext uri="{BB962C8B-B14F-4D97-AF65-F5344CB8AC3E}">
        <p14:creationId xmlns:p14="http://schemas.microsoft.com/office/powerpoint/2010/main" val="2339316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398FC-DEA1-5DBF-5E7A-BA2B742CD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80A12-4F7A-B456-2B91-BD718295E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Own approach to Standardisation and Regulation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9DE8430-7E04-5961-ACF4-36A125B65B34}"/>
              </a:ext>
            </a:extLst>
          </p:cNvPr>
          <p:cNvGrpSpPr/>
          <p:nvPr/>
        </p:nvGrpSpPr>
        <p:grpSpPr>
          <a:xfrm>
            <a:off x="116278" y="1057453"/>
            <a:ext cx="11038755" cy="4330424"/>
            <a:chOff x="4931842" y="3108119"/>
            <a:chExt cx="3641723" cy="2911491"/>
          </a:xfrm>
        </p:grpSpPr>
        <p:sp>
          <p:nvSpPr>
            <p:cNvPr id="7" name="Arrow: Circular 6">
              <a:extLst>
                <a:ext uri="{FF2B5EF4-FFF2-40B4-BE49-F238E27FC236}">
                  <a16:creationId xmlns:a16="http://schemas.microsoft.com/office/drawing/2014/main" id="{B7136893-559A-6E2F-411E-F38DBABF6121}"/>
                </a:ext>
              </a:extLst>
            </p:cNvPr>
            <p:cNvSpPr/>
            <p:nvPr/>
          </p:nvSpPr>
          <p:spPr>
            <a:xfrm rot="1940301">
              <a:off x="5508364" y="3388020"/>
              <a:ext cx="2017449" cy="2027009"/>
            </a:xfrm>
            <a:prstGeom prst="circularArrow">
              <a:avLst>
                <a:gd name="adj1" fmla="val 12908"/>
                <a:gd name="adj2" fmla="val 1905642"/>
                <a:gd name="adj3" fmla="val 12695671"/>
                <a:gd name="adj4" fmla="val 18924574"/>
                <a:gd name="adj5" fmla="val 10991"/>
              </a:avLst>
            </a:prstGeom>
            <a:ln w="12700">
              <a:solidFill>
                <a:schemeClr val="accent3"/>
              </a:solidFill>
            </a:ln>
          </p:spPr>
          <p:style>
            <a:lnRef idx="0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 dirty="0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461CCD4-BA69-EAEE-291F-C4328AC887E8}"/>
                </a:ext>
              </a:extLst>
            </p:cNvPr>
            <p:cNvGrpSpPr/>
            <p:nvPr/>
          </p:nvGrpSpPr>
          <p:grpSpPr>
            <a:xfrm>
              <a:off x="6592277" y="3108119"/>
              <a:ext cx="1981288" cy="915155"/>
              <a:chOff x="1574799" y="4635500"/>
              <a:chExt cx="1981288" cy="953467"/>
            </a:xfrm>
          </p:grpSpPr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6A3D47CE-ED29-5F25-5879-A10FA3F02340}"/>
                  </a:ext>
                </a:extLst>
              </p:cNvPr>
              <p:cNvSpPr/>
              <p:nvPr/>
            </p:nvSpPr>
            <p:spPr>
              <a:xfrm>
                <a:off x="1574799" y="4635500"/>
                <a:ext cx="1981288" cy="953467"/>
              </a:xfrm>
              <a:prstGeom prst="roundRect">
                <a:avLst/>
              </a:prstGeom>
              <a:solidFill>
                <a:schemeClr val="bg1"/>
              </a:solidFill>
              <a:ln w="25400">
                <a:gradFill>
                  <a:gsLst>
                    <a:gs pos="0">
                      <a:schemeClr val="accent2"/>
                    </a:gs>
                    <a:gs pos="100000">
                      <a:schemeClr val="accent3"/>
                    </a:gs>
                  </a:gsLst>
                  <a:lin ang="5400000" scaled="1"/>
                </a:gradFill>
              </a:ln>
            </p:spPr>
            <p:txBody>
              <a:bodyPr vert="horz" lIns="144000" tIns="144000" rIns="144000" bIns="144000" rtlCol="0" anchor="t" anchorCtr="0">
                <a:noAutofit/>
              </a:bodyPr>
              <a:lstStyle/>
              <a:p>
                <a:pPr lvl="1"/>
                <a:endParaRPr lang="en-GB" sz="1050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E65701D-D611-BD70-FDFF-B46B368E2CA9}"/>
                  </a:ext>
                </a:extLst>
              </p:cNvPr>
              <p:cNvSpPr txBox="1"/>
              <p:nvPr/>
            </p:nvSpPr>
            <p:spPr>
              <a:xfrm>
                <a:off x="1574799" y="4677201"/>
                <a:ext cx="1981288" cy="8408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accent6"/>
                    </a:solidFill>
                  </a:rPr>
                  <a:t>Approach/Departure Flight and operating procedure design and </a:t>
                </a:r>
                <a:r>
                  <a:rPr lang="en-US" sz="2400" dirty="0" err="1">
                    <a:solidFill>
                      <a:schemeClr val="accent6"/>
                    </a:solidFill>
                  </a:rPr>
                  <a:t>en</a:t>
                </a:r>
                <a:r>
                  <a:rPr lang="en-US" sz="2400" dirty="0">
                    <a:solidFill>
                      <a:schemeClr val="accent6"/>
                    </a:solidFill>
                  </a:rPr>
                  <a:t>-route and disruption management at vertiports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7B27CA7-7533-A920-45E4-3FA3856E5030}"/>
                </a:ext>
              </a:extLst>
            </p:cNvPr>
            <p:cNvGrpSpPr/>
            <p:nvPr/>
          </p:nvGrpSpPr>
          <p:grpSpPr>
            <a:xfrm>
              <a:off x="4931842" y="3702216"/>
              <a:ext cx="1211053" cy="628803"/>
              <a:chOff x="1617703" y="4385651"/>
              <a:chExt cx="1211053" cy="628803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E2F44D88-B3F3-718B-D2F0-7129E1B3443D}"/>
                  </a:ext>
                </a:extLst>
              </p:cNvPr>
              <p:cNvSpPr/>
              <p:nvPr/>
            </p:nvSpPr>
            <p:spPr>
              <a:xfrm>
                <a:off x="1647628" y="4385651"/>
                <a:ext cx="1151204" cy="628803"/>
              </a:xfrm>
              <a:prstGeom prst="roundRect">
                <a:avLst/>
              </a:prstGeom>
              <a:solidFill>
                <a:schemeClr val="bg1"/>
              </a:solidFill>
              <a:ln w="25400">
                <a:gradFill>
                  <a:gsLst>
                    <a:gs pos="0">
                      <a:schemeClr val="accent2"/>
                    </a:gs>
                    <a:gs pos="100000">
                      <a:schemeClr val="accent3"/>
                    </a:gs>
                  </a:gsLst>
                  <a:lin ang="5400000" scaled="1"/>
                </a:gradFill>
              </a:ln>
            </p:spPr>
            <p:txBody>
              <a:bodyPr vert="horz" lIns="144000" tIns="144000" rIns="144000" bIns="144000" rtlCol="0" anchor="t" anchorCtr="0">
                <a:noAutofit/>
              </a:bodyPr>
              <a:lstStyle/>
              <a:p>
                <a:pPr lvl="1"/>
                <a:endParaRPr lang="en-GB" sz="1050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905DDED-557D-644C-83C7-B4408E68B51C}"/>
                  </a:ext>
                </a:extLst>
              </p:cNvPr>
              <p:cNvSpPr txBox="1"/>
              <p:nvPr/>
            </p:nvSpPr>
            <p:spPr>
              <a:xfrm>
                <a:off x="1617703" y="4406997"/>
                <a:ext cx="1211053" cy="5587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accent6"/>
                    </a:solidFill>
                  </a:rPr>
                  <a:t>Vertiport Network Management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EF39FC7-B54E-668C-D31F-AA3D7A714654}"/>
                </a:ext>
              </a:extLst>
            </p:cNvPr>
            <p:cNvGrpSpPr/>
            <p:nvPr/>
          </p:nvGrpSpPr>
          <p:grpSpPr>
            <a:xfrm>
              <a:off x="5511378" y="5381909"/>
              <a:ext cx="1565287" cy="637701"/>
              <a:chOff x="1266207" y="4896755"/>
              <a:chExt cx="1565287" cy="637701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1D4FC8B6-C0B8-D7E5-9F2F-564B5A42CA85}"/>
                  </a:ext>
                </a:extLst>
              </p:cNvPr>
              <p:cNvSpPr/>
              <p:nvPr/>
            </p:nvSpPr>
            <p:spPr>
              <a:xfrm>
                <a:off x="1266207" y="4905653"/>
                <a:ext cx="1565287" cy="628803"/>
              </a:xfrm>
              <a:prstGeom prst="roundRect">
                <a:avLst/>
              </a:prstGeom>
              <a:solidFill>
                <a:schemeClr val="bg1"/>
              </a:solidFill>
              <a:ln w="25400">
                <a:gradFill>
                  <a:gsLst>
                    <a:gs pos="0">
                      <a:schemeClr val="accent2"/>
                    </a:gs>
                    <a:gs pos="100000">
                      <a:schemeClr val="accent3"/>
                    </a:gs>
                  </a:gsLst>
                  <a:lin ang="5400000" scaled="1"/>
                </a:gradFill>
              </a:ln>
            </p:spPr>
            <p:txBody>
              <a:bodyPr vert="horz" lIns="144000" tIns="144000" rIns="144000" bIns="144000" rtlCol="0" anchor="t" anchorCtr="0">
                <a:noAutofit/>
              </a:bodyPr>
              <a:lstStyle/>
              <a:p>
                <a:pPr lvl="1"/>
                <a:endParaRPr lang="en-GB" sz="1050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85604B3-6271-A40C-288C-707EB42EF73A}"/>
                  </a:ext>
                </a:extLst>
              </p:cNvPr>
              <p:cNvSpPr txBox="1"/>
              <p:nvPr/>
            </p:nvSpPr>
            <p:spPr>
              <a:xfrm>
                <a:off x="1266207" y="4896755"/>
                <a:ext cx="1565286" cy="5587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accent6"/>
                    </a:solidFill>
                  </a:rPr>
                  <a:t>Vertiport Collaborative Traffic Management</a:t>
                </a:r>
              </a:p>
            </p:txBody>
          </p:sp>
        </p:grp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0695E748-A589-A2B9-1C88-25BDD8255AEE}"/>
              </a:ext>
            </a:extLst>
          </p:cNvPr>
          <p:cNvSpPr/>
          <p:nvPr/>
        </p:nvSpPr>
        <p:spPr>
          <a:xfrm>
            <a:off x="3877917" y="1743495"/>
            <a:ext cx="4744679" cy="3747004"/>
          </a:xfrm>
          <a:prstGeom prst="rect">
            <a:avLst/>
          </a:prstGeom>
          <a:solidFill>
            <a:schemeClr val="accent1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/>
              <a:t>Working Groups</a:t>
            </a:r>
          </a:p>
          <a:p>
            <a:pPr algn="ctr"/>
            <a:endParaRPr lang="en-GB" sz="3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6"/>
                </a:solidFill>
              </a:rPr>
              <a:t>WG 1: Vertiports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6"/>
                </a:solidFill>
              </a:rPr>
              <a:t>WG 2: U-Space Services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6"/>
                </a:solidFill>
              </a:rPr>
              <a:t>WG 3: ATM/U-Space Integration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6"/>
                </a:solidFill>
              </a:rPr>
              <a:t> WG 4: Capacity, Safety, Security, and Efficiency</a:t>
            </a:r>
            <a:endParaRPr lang="en-GB" sz="2800" dirty="0">
              <a:solidFill>
                <a:schemeClr val="accent6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B490CC9-DD39-EB93-D5D9-94D3B5DE19CD}"/>
              </a:ext>
            </a:extLst>
          </p:cNvPr>
          <p:cNvSpPr/>
          <p:nvPr/>
        </p:nvSpPr>
        <p:spPr>
          <a:xfrm>
            <a:off x="3877918" y="1762563"/>
            <a:ext cx="4744678" cy="870086"/>
          </a:xfrm>
          <a:prstGeom prst="rect">
            <a:avLst/>
          </a:prstGeom>
          <a:solidFill>
            <a:schemeClr val="bg1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solidFill>
                  <a:schemeClr val="accent6"/>
                </a:solidFill>
              </a:rPr>
              <a:t>Working</a:t>
            </a:r>
            <a:r>
              <a:rPr lang="en-GB" sz="2800" b="1" dirty="0">
                <a:solidFill>
                  <a:schemeClr val="accent6"/>
                </a:solidFill>
              </a:rPr>
              <a:t> </a:t>
            </a:r>
            <a:r>
              <a:rPr lang="en-GB" sz="4400" b="1" dirty="0">
                <a:solidFill>
                  <a:schemeClr val="accent6"/>
                </a:solidFill>
              </a:rPr>
              <a:t>Groups</a:t>
            </a:r>
            <a:endParaRPr lang="en-GB" sz="2800" b="1" dirty="0">
              <a:solidFill>
                <a:schemeClr val="accent6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042097E-BDF6-9425-0E78-256C21ED3F10}"/>
              </a:ext>
            </a:extLst>
          </p:cNvPr>
          <p:cNvSpPr txBox="1"/>
          <p:nvPr/>
        </p:nvSpPr>
        <p:spPr>
          <a:xfrm>
            <a:off x="1902640" y="5609039"/>
            <a:ext cx="83867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Facilitate cross-functional collaboration among solutions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90F32BC-196D-3364-ECCE-B9549CC223D6}"/>
              </a:ext>
            </a:extLst>
          </p:cNvPr>
          <p:cNvSpPr/>
          <p:nvPr/>
        </p:nvSpPr>
        <p:spPr>
          <a:xfrm>
            <a:off x="9672934" y="2639776"/>
            <a:ext cx="2195843" cy="207929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b="1" dirty="0">
                <a:solidFill>
                  <a:schemeClr val="accent6"/>
                </a:solidFill>
              </a:rPr>
              <a:t>SDO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125BCC6-E118-C98F-52C3-1B8C911D9373}"/>
              </a:ext>
            </a:extLst>
          </p:cNvPr>
          <p:cNvCxnSpPr>
            <a:cxnSpLocks/>
            <a:stCxn id="4" idx="3"/>
            <a:endCxn id="18" idx="2"/>
          </p:cNvCxnSpPr>
          <p:nvPr/>
        </p:nvCxnSpPr>
        <p:spPr>
          <a:xfrm>
            <a:off x="8622596" y="3616997"/>
            <a:ext cx="1050338" cy="6242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3099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87276-DD3F-D608-D456-A7D0EF4EC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The regulatory and standardisation background to EUREKA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9431A2-7143-BF4F-7601-2DE6F6D50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7</a:t>
            </a:fld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74DB16-8A0B-2739-6A8F-66DAE988499F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520995" y="1341860"/>
            <a:ext cx="11132289" cy="471257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</a:t>
            </a:r>
          </a:p>
          <a:p>
            <a:r>
              <a:rPr lang="en-GB" dirty="0"/>
              <a:t>U-space regulatory framework (REG 2021/664-665-666)</a:t>
            </a:r>
          </a:p>
          <a:p>
            <a:r>
              <a:rPr lang="en-GB" dirty="0"/>
              <a:t>EASA Prototype Technical Design Specifications for Vertiports (PTS-VPT-DSN) </a:t>
            </a:r>
          </a:p>
          <a:p>
            <a:r>
              <a:rPr lang="en-GB" dirty="0"/>
              <a:t>RMT.0230 </a:t>
            </a:r>
            <a:r>
              <a:rPr lang="en-US" i="1" dirty="0"/>
              <a:t>Introduction of a regulatory framework for the operation of unmanned aircraft systems and for urban air mobility in the European Union aviation system</a:t>
            </a:r>
            <a:endParaRPr lang="en-GB" dirty="0"/>
          </a:p>
          <a:p>
            <a:endParaRPr lang="en-GB" dirty="0"/>
          </a:p>
          <a:p>
            <a:pPr marL="0" indent="0">
              <a:buNone/>
            </a:pPr>
            <a:r>
              <a:rPr lang="en-GB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STAND</a:t>
            </a:r>
          </a:p>
          <a:p>
            <a:r>
              <a:rPr lang="en-US" dirty="0"/>
              <a:t>ED-299: Guidance for Vertiport Operators and Operations</a:t>
            </a:r>
          </a:p>
          <a:p>
            <a:r>
              <a:rPr lang="en-US" dirty="0"/>
              <a:t>ED-269:  Minimum Operational Performance Standard for UAS </a:t>
            </a:r>
            <a:r>
              <a:rPr lang="en-US" dirty="0" err="1"/>
              <a:t>GeoFencing</a:t>
            </a:r>
            <a:endParaRPr lang="en-US" dirty="0"/>
          </a:p>
          <a:p>
            <a:r>
              <a:rPr lang="en-US" dirty="0"/>
              <a:t>ED-318: Technical Specification for Geographical Zones and U-Space data provision and exchange</a:t>
            </a:r>
          </a:p>
          <a:p>
            <a:r>
              <a:rPr lang="en-GB" dirty="0"/>
              <a:t>ASTM F3423/F3423M-22: Standard Specification for Vertiport Design </a:t>
            </a:r>
          </a:p>
          <a:p>
            <a:r>
              <a:rPr lang="en-GB" dirty="0"/>
              <a:t>ASTM F3548-21: Standard Specification for UAS Traffic Management (UTM) UAS Service Supplier (USS) Interoperability </a:t>
            </a:r>
          </a:p>
        </p:txBody>
      </p:sp>
    </p:spTree>
    <p:extLst>
      <p:ext uri="{BB962C8B-B14F-4D97-AF65-F5344CB8AC3E}">
        <p14:creationId xmlns:p14="http://schemas.microsoft.com/office/powerpoint/2010/main" val="8494351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C11A6-BC3F-5185-C579-F67A7608F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36F2F-02AE-723B-4154-4908B8FBF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Solution 2</a:t>
            </a:r>
            <a:r>
              <a:rPr lang="en-GB" baseline="0" dirty="0"/>
              <a:t> key needs: Vertiport Collaborative Traffic Management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10F7E4-93CC-7BA9-0E5A-8D2CCC1C1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8</a:t>
            </a:fld>
            <a:endParaRPr lang="fr-FR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A0906CB2-4396-C6A4-D854-1DB91AC217F0}"/>
              </a:ext>
            </a:extLst>
          </p:cNvPr>
          <p:cNvSpPr txBox="1">
            <a:spLocks/>
          </p:cNvSpPr>
          <p:nvPr/>
        </p:nvSpPr>
        <p:spPr>
          <a:xfrm>
            <a:off x="520995" y="1341860"/>
            <a:ext cx="11132289" cy="45658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  <a:p>
            <a:endParaRPr lang="en-GB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DA0A9DCF-3A7D-BD47-590F-BC796E82AF4B}"/>
              </a:ext>
            </a:extLst>
          </p:cNvPr>
          <p:cNvSpPr txBox="1">
            <a:spLocks/>
          </p:cNvSpPr>
          <p:nvPr/>
        </p:nvSpPr>
        <p:spPr>
          <a:xfrm>
            <a:off x="673395" y="1494260"/>
            <a:ext cx="11132289" cy="456581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Recognise vertiport infrastructure as an aviation installation with defined safety and operational data obligations. </a:t>
            </a:r>
          </a:p>
          <a:p>
            <a:r>
              <a:rPr lang="en-GB" dirty="0"/>
              <a:t>Define operator responsibilities for V‑CTM processes and common information provision. </a:t>
            </a:r>
            <a:endParaRPr lang="en-US" dirty="0"/>
          </a:p>
          <a:p>
            <a:r>
              <a:rPr lang="en-US" dirty="0"/>
              <a:t>Formally introduce the Vertiport Manager Operator as a regulated actor with operational responsibilities. </a:t>
            </a:r>
          </a:p>
          <a:p>
            <a:r>
              <a:rPr lang="en-GB" dirty="0"/>
              <a:t>Introduce requirements for digital interoperability.</a:t>
            </a:r>
          </a:p>
          <a:p>
            <a:r>
              <a:rPr lang="en-GB" dirty="0"/>
              <a:t>Add vertiport‑specific U‑space services.</a:t>
            </a:r>
          </a:p>
          <a:p>
            <a:r>
              <a:rPr lang="en-GB" dirty="0"/>
              <a:t>Enable integration of manned VTOL/VCA within U‑space when operating under IAM. </a:t>
            </a:r>
          </a:p>
          <a:p>
            <a:r>
              <a:rPr lang="en-GB" dirty="0"/>
              <a:t>Integrate requirements for BVLOS / automated IAM operations. </a:t>
            </a:r>
          </a:p>
          <a:p>
            <a:r>
              <a:rPr lang="en-GB" dirty="0"/>
              <a:t>Mandate the exchange of common operational information. </a:t>
            </a:r>
          </a:p>
          <a:p>
            <a:r>
              <a:rPr lang="en-GB" dirty="0"/>
              <a:t>Provide regulatory support to VCTM processes within the U‑space ecosystem.</a:t>
            </a:r>
          </a:p>
          <a:p>
            <a:r>
              <a:rPr lang="en-GB" dirty="0"/>
              <a:t>Adapt operator obligations when acting as IAM Operator within a VCTM environment.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8334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FEEB1-E47C-6DA2-850C-E08666425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9162" y="265813"/>
            <a:ext cx="9314122" cy="1687677"/>
          </a:xfrm>
        </p:spPr>
        <p:txBody>
          <a:bodyPr>
            <a:normAutofit fontScale="90000"/>
          </a:bodyPr>
          <a:lstStyle/>
          <a:p>
            <a:r>
              <a:rPr lang="en-GB" dirty="0"/>
              <a:t>Solution 3 key needs</a:t>
            </a:r>
            <a:r>
              <a:rPr lang="en-GB" sz="3600" dirty="0"/>
              <a:t>: </a:t>
            </a:r>
            <a:r>
              <a:rPr lang="en-US" sz="3600" dirty="0"/>
              <a:t>Approach/Departure Flight and operating procedure design and </a:t>
            </a:r>
            <a:r>
              <a:rPr lang="en-US" sz="3600" dirty="0" err="1"/>
              <a:t>en</a:t>
            </a:r>
            <a:r>
              <a:rPr lang="en-US" sz="3600" dirty="0"/>
              <a:t>-route and disruption management at vertiports</a:t>
            </a:r>
            <a:br>
              <a:rPr lang="en-US" sz="3600" dirty="0"/>
            </a:br>
            <a:endParaRPr lang="en-GB" sz="36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9E46CC-2DB5-8068-3DCC-E56A7685A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9</a:t>
            </a:fld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0335DE-592A-1A06-989D-2977879EC179}"/>
              </a:ext>
            </a:extLst>
          </p:cNvPr>
          <p:cNvSpPr>
            <a:spLocks noGrp="1"/>
          </p:cNvSpPr>
          <p:nvPr>
            <p:ph type="body" idx="4294967295"/>
          </p:nvPr>
        </p:nvSpPr>
        <p:spPr/>
        <p:txBody>
          <a:bodyPr>
            <a:normAutofit fontScale="92500"/>
          </a:bodyPr>
          <a:lstStyle/>
          <a:p>
            <a:endParaRPr lang="en-GB" dirty="0"/>
          </a:p>
          <a:p>
            <a:r>
              <a:rPr lang="en-US" dirty="0"/>
              <a:t>Extend EASA RMT.0230 to include VCA IFR operations, vertiport IFR design, VTZ definition &amp; MOC/OLS mismatch correction. </a:t>
            </a:r>
          </a:p>
          <a:p>
            <a:r>
              <a:rPr lang="en-US" dirty="0"/>
              <a:t>Add IFR vertiport design in EASA PTS-VPT-DSN &amp; resolve take-off/OLS mismatch.</a:t>
            </a:r>
          </a:p>
          <a:p>
            <a:r>
              <a:rPr lang="en-GB" dirty="0"/>
              <a:t>Standardise ATC-USSP handover,  VTZ Manager role, ATC-USSP communication protocols &amp; clarify dual responsibility.</a:t>
            </a:r>
          </a:p>
          <a:p>
            <a:r>
              <a:rPr lang="en-GB" dirty="0"/>
              <a:t>Detailed contingency procedures.</a:t>
            </a:r>
          </a:p>
          <a:p>
            <a:r>
              <a:rPr lang="en-US" dirty="0"/>
              <a:t>Regulatory development of U-space Flight Rules.</a:t>
            </a:r>
          </a:p>
          <a:p>
            <a:r>
              <a:rPr lang="en-US" dirty="0"/>
              <a:t>Extend data model to include consideration of UAM corridors and Vertiport Traffic Zones &amp; consideration of obstacles.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6309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4458A-8431-081D-F1D4-7CC5133C9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Solution 4 key needs</a:t>
            </a:r>
            <a:r>
              <a:rPr lang="en-GB" sz="3600" dirty="0"/>
              <a:t>: </a:t>
            </a:r>
            <a:r>
              <a:rPr lang="en-US" sz="3600" dirty="0"/>
              <a:t>Vertiport Network Management</a:t>
            </a:r>
            <a:br>
              <a:rPr lang="en-US" sz="3600" dirty="0"/>
            </a:br>
            <a:endParaRPr lang="en-GB" sz="36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53C861-83BE-5EAD-F87E-82EAD7EEC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10</a:t>
            </a:fld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D72C53-43BE-8304-6F8C-4B1750DEADDD}"/>
              </a:ext>
            </a:extLst>
          </p:cNvPr>
          <p:cNvSpPr>
            <a:spLocks noGrp="1"/>
          </p:cNvSpPr>
          <p:nvPr>
            <p:ph type="body" idx="4294967295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Clear definition of the new roles introduced in this solution (“Vertiport Network”, “Local Vertiport Network Manager”, …) and their responsibilities.</a:t>
            </a:r>
          </a:p>
          <a:p>
            <a:r>
              <a:rPr lang="en-US" dirty="0"/>
              <a:t>Need of static and dynamic information available concerning the vertiport status.</a:t>
            </a:r>
          </a:p>
          <a:p>
            <a:r>
              <a:rPr lang="en-US" dirty="0"/>
              <a:t>Need of description &amp; clarification on the slot availability verification process.</a:t>
            </a:r>
          </a:p>
          <a:p>
            <a:r>
              <a:rPr lang="en-US" dirty="0"/>
              <a:t>The </a:t>
            </a:r>
            <a:r>
              <a:rPr lang="en-US" dirty="0" err="1"/>
              <a:t>formalisation</a:t>
            </a:r>
            <a:r>
              <a:rPr lang="en-US" dirty="0"/>
              <a:t> of the use of ISO/IEC 19464 (AMQP 1.0) within a dedicated EUROCAE standard is necessary to ensure </a:t>
            </a:r>
            <a:r>
              <a:rPr lang="en-US" dirty="0" err="1"/>
              <a:t>harmonised</a:t>
            </a:r>
            <a:r>
              <a:rPr lang="en-US" dirty="0"/>
              <a:t>, interoperable, and scalable exchange of meteorological information between Weather Information Providers and USSPs across the European U-space ecosystem.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3680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9138A-5297-F9C8-4BF0-8516875832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D10A3-0296-B1EE-BAA4-3AF8A9E28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Conclusion</a:t>
            </a:r>
            <a:br>
              <a:rPr lang="en-US" sz="3600" dirty="0"/>
            </a:br>
            <a:endParaRPr lang="en-GB" sz="36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5674509-963B-B202-C00C-75429085F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fr-FR" smtClean="0"/>
              <a:t>11</a:t>
            </a:fld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9FFBF5-B4EA-660A-E351-E93D1D129EA1}"/>
              </a:ext>
            </a:extLst>
          </p:cNvPr>
          <p:cNvSpPr>
            <a:spLocks noGrp="1"/>
          </p:cNvSpPr>
          <p:nvPr>
            <p:ph type="body" idx="4294967295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GB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en-GB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“Without supporting regulatory and standardisation frameworks, there is no innovation deployment”</a:t>
            </a:r>
          </a:p>
        </p:txBody>
      </p:sp>
    </p:spTree>
    <p:extLst>
      <p:ext uri="{BB962C8B-B14F-4D97-AF65-F5344CB8AC3E}">
        <p14:creationId xmlns:p14="http://schemas.microsoft.com/office/powerpoint/2010/main" val="1936639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1">
            <a:extLst>
              <a:ext uri="{FF2B5EF4-FFF2-40B4-BE49-F238E27FC236}">
                <a16:creationId xmlns:a16="http://schemas.microsoft.com/office/drawing/2014/main" id="{544A13AC-3F32-7845-A634-9C0BD6AD3DA1}"/>
              </a:ext>
            </a:extLst>
          </p:cNvPr>
          <p:cNvSpPr txBox="1"/>
          <p:nvPr/>
        </p:nvSpPr>
        <p:spPr>
          <a:xfrm>
            <a:off x="11268" y="2881959"/>
            <a:ext cx="12169464" cy="1094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820"/>
              </a:lnSpc>
            </a:pPr>
            <a:r>
              <a:rPr lang="fr-BE" sz="4400" dirty="0">
                <a:solidFill>
                  <a:srgbClr val="FFFFFF"/>
                </a:solidFill>
              </a:rPr>
              <a:t>THANK YOU FOR </a:t>
            </a:r>
          </a:p>
          <a:p>
            <a:pPr algn="ctr">
              <a:lnSpc>
                <a:spcPts val="3820"/>
              </a:lnSpc>
            </a:pPr>
            <a:r>
              <a:rPr lang="fr-BE" sz="4400" dirty="0">
                <a:solidFill>
                  <a:srgbClr val="FFFFFF"/>
                </a:solidFill>
              </a:rPr>
              <a:t>YOUR ATTENTION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9865989-0070-D1AB-C523-00BB5D392686}"/>
              </a:ext>
            </a:extLst>
          </p:cNvPr>
          <p:cNvSpPr txBox="1"/>
          <p:nvPr/>
        </p:nvSpPr>
        <p:spPr>
          <a:xfrm>
            <a:off x="2897313" y="5782849"/>
            <a:ext cx="59980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1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This project has received funding from the SESAR3 Joint Undertaking under the European Union’s Horizon EUROPE research and innovation programme under grant agreement No 101114799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2997872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SESAR 3">
      <a:dk1>
        <a:srgbClr val="002F6E"/>
      </a:dk1>
      <a:lt1>
        <a:srgbClr val="009DD9"/>
      </a:lt1>
      <a:dk2>
        <a:srgbClr val="79B51D"/>
      </a:dk2>
      <a:lt2>
        <a:srgbClr val="F2DB00"/>
      </a:lt2>
      <a:accent1>
        <a:srgbClr val="79B51D"/>
      </a:accent1>
      <a:accent2>
        <a:srgbClr val="009DD9"/>
      </a:accent2>
      <a:accent3>
        <a:srgbClr val="BDCD00"/>
      </a:accent3>
      <a:accent4>
        <a:srgbClr val="F2DB00"/>
      </a:accent4>
      <a:accent5>
        <a:srgbClr val="E08A00"/>
      </a:accent5>
      <a:accent6>
        <a:srgbClr val="009DD9"/>
      </a:accent6>
      <a:hlink>
        <a:srgbClr val="001F59"/>
      </a:hlink>
      <a:folHlink>
        <a:srgbClr val="009DD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esarJU" id="{141B2CD0-5E05-6C4C-B8B8-86B4372BE19F}" vid="{7B77C5C0-68AE-EF40-9F37-7C9BBFEEDEB8}"/>
    </a:ext>
  </a:extLst>
</a:theme>
</file>

<file path=ppt/theme/theme2.xml><?xml version="1.0" encoding="utf-8"?>
<a:theme xmlns:a="http://schemas.openxmlformats.org/drawingml/2006/main" name="1_Conception personnalisée">
  <a:themeElements>
    <a:clrScheme name="SESAR 3">
      <a:dk1>
        <a:srgbClr val="002F6E"/>
      </a:dk1>
      <a:lt1>
        <a:srgbClr val="009DD9"/>
      </a:lt1>
      <a:dk2>
        <a:srgbClr val="79B51D"/>
      </a:dk2>
      <a:lt2>
        <a:srgbClr val="F2DB00"/>
      </a:lt2>
      <a:accent1>
        <a:srgbClr val="79B51D"/>
      </a:accent1>
      <a:accent2>
        <a:srgbClr val="009DD9"/>
      </a:accent2>
      <a:accent3>
        <a:srgbClr val="BDCD00"/>
      </a:accent3>
      <a:accent4>
        <a:srgbClr val="F2DB00"/>
      </a:accent4>
      <a:accent5>
        <a:srgbClr val="E08A00"/>
      </a:accent5>
      <a:accent6>
        <a:srgbClr val="009DD9"/>
      </a:accent6>
      <a:hlink>
        <a:srgbClr val="001F59"/>
      </a:hlink>
      <a:folHlink>
        <a:srgbClr val="009DD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esarJU" id="{141B2CD0-5E05-6C4C-B8B8-86B4372BE19F}" vid="{479B5C36-AD81-D046-B7BD-592F51D21C5E}"/>
    </a:ext>
  </a:extLst>
</a:theme>
</file>

<file path=ppt/theme/theme3.xml><?xml version="1.0" encoding="utf-8"?>
<a:theme xmlns:a="http://schemas.openxmlformats.org/drawingml/2006/main" name="2_Conception personnalisée">
  <a:themeElements>
    <a:clrScheme name="SESAR 3">
      <a:dk1>
        <a:srgbClr val="002F6E"/>
      </a:dk1>
      <a:lt1>
        <a:srgbClr val="009DD9"/>
      </a:lt1>
      <a:dk2>
        <a:srgbClr val="79B51D"/>
      </a:dk2>
      <a:lt2>
        <a:srgbClr val="F2DB00"/>
      </a:lt2>
      <a:accent1>
        <a:srgbClr val="79B51D"/>
      </a:accent1>
      <a:accent2>
        <a:srgbClr val="009DD9"/>
      </a:accent2>
      <a:accent3>
        <a:srgbClr val="BDCD00"/>
      </a:accent3>
      <a:accent4>
        <a:srgbClr val="F2DB00"/>
      </a:accent4>
      <a:accent5>
        <a:srgbClr val="E08A00"/>
      </a:accent5>
      <a:accent6>
        <a:srgbClr val="009DD9"/>
      </a:accent6>
      <a:hlink>
        <a:srgbClr val="001F59"/>
      </a:hlink>
      <a:folHlink>
        <a:srgbClr val="009DD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esarJU" id="{141B2CD0-5E05-6C4C-B8B8-86B4372BE19F}" vid="{5EB581FF-E5D4-6345-83F6-8C6F2A1A2AED}"/>
    </a:ext>
  </a:extLst>
</a:theme>
</file>

<file path=ppt/theme/theme4.xml><?xml version="1.0" encoding="utf-8"?>
<a:theme xmlns:a="http://schemas.openxmlformats.org/drawingml/2006/main" name="1_Thème Office">
  <a:themeElements>
    <a:clrScheme name="Custom 1">
      <a:dk1>
        <a:srgbClr val="00306F"/>
      </a:dk1>
      <a:lt1>
        <a:srgbClr val="009DD9"/>
      </a:lt1>
      <a:dk2>
        <a:srgbClr val="79B51D"/>
      </a:dk2>
      <a:lt2>
        <a:srgbClr val="199C69"/>
      </a:lt2>
      <a:accent1>
        <a:srgbClr val="00306F"/>
      </a:accent1>
      <a:accent2>
        <a:srgbClr val="009DD9"/>
      </a:accent2>
      <a:accent3>
        <a:srgbClr val="79B51D"/>
      </a:accent3>
      <a:accent4>
        <a:srgbClr val="199C69"/>
      </a:accent4>
      <a:accent5>
        <a:srgbClr val="FFFFFF"/>
      </a:accent5>
      <a:accent6>
        <a:srgbClr val="FFFFFF"/>
      </a:accent6>
      <a:hlink>
        <a:srgbClr val="002F6E"/>
      </a:hlink>
      <a:folHlink>
        <a:srgbClr val="009CD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esarJU_Co-Branding" id="{90F5B08A-59E1-5E4B-9E63-C328E17FB050}" vid="{240FF228-51EB-B844-9516-26CF717C8549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917461f8-ae29-4f32-8c02-d491f9cc67bb">
      <Terms xmlns="http://schemas.microsoft.com/office/infopath/2007/PartnerControls"/>
    </lcf76f155ced4ddcb4097134ff3c332f>
    <TaxCatchAll xmlns="c0892e60-97c0-454c-996c-4b99bb79172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61B0EE86758BB47B7FEA91420BEDEE3" ma:contentTypeVersion="18" ma:contentTypeDescription="Create a new document." ma:contentTypeScope="" ma:versionID="44c09a29d27ee2d81741010a2f1409df">
  <xsd:schema xmlns:xsd="http://www.w3.org/2001/XMLSchema" xmlns:xs="http://www.w3.org/2001/XMLSchema" xmlns:p="http://schemas.microsoft.com/office/2006/metadata/properties" xmlns:ns1="http://schemas.microsoft.com/sharepoint/v3" xmlns:ns2="917461f8-ae29-4f32-8c02-d491f9cc67bb" xmlns:ns3="c0892e60-97c0-454c-996c-4b99bb791728" targetNamespace="http://schemas.microsoft.com/office/2006/metadata/properties" ma:root="true" ma:fieldsID="a7fe1a40da9683ebcac9a5801c8fea89" ns1:_="" ns2:_="" ns3:_="">
    <xsd:import namespace="http://schemas.microsoft.com/sharepoint/v3"/>
    <xsd:import namespace="917461f8-ae29-4f32-8c02-d491f9cc67bb"/>
    <xsd:import namespace="c0892e60-97c0-454c-996c-4b99bb7917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SearchProperties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7461f8-ae29-4f32-8c02-d491f9cc67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6e0a0760-558a-4e73-b010-5bf02b179f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892e60-97c0-454c-996c-4b99bb79172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d7f8fa85-c2ad-493d-be95-278bfd271cda}" ma:internalName="TaxCatchAll" ma:showField="CatchAllData" ma:web="c0892e60-97c0-454c-996c-4b99bb79172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C68AD95-E142-458F-859B-44BEBE8A2172}">
  <ds:schemaRefs>
    <ds:schemaRef ds:uri="c0892e60-97c0-454c-996c-4b99bb791728"/>
    <ds:schemaRef ds:uri="http://schemas.microsoft.com/sharepoint/v3"/>
    <ds:schemaRef ds:uri="http://purl.org/dc/terms/"/>
    <ds:schemaRef ds:uri="http://purl.org/dc/dcmitype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917461f8-ae29-4f32-8c02-d491f9cc67bb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9594AD4-881F-4062-866F-A7BA9B5CE29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8259BC2-57A6-456B-98DD-6DD7A7DE30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17461f8-ae29-4f32-8c02-d491f9cc67bb"/>
    <ds:schemaRef ds:uri="c0892e60-97c0-454c-996c-4b99bb7917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d60f3b8-f236-4830-aecc-da0a7fc54679}" enabled="1" method="Standard" siteId="{76f33c20-5979-4408-adf7-8b3c4be95e52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SESAR3JU PPT template</Template>
  <TotalTime>2386</TotalTime>
  <Words>1095</Words>
  <Application>Microsoft Office PowerPoint</Application>
  <PresentationFormat>Widescreen</PresentationFormat>
  <Paragraphs>115</Paragraphs>
  <Slides>12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Calibri</vt:lpstr>
      <vt:lpstr>Calibri Light</vt:lpstr>
      <vt:lpstr>Wingdings</vt:lpstr>
      <vt:lpstr>Conception personnalisée</vt:lpstr>
      <vt:lpstr>1_Conception personnalisée</vt:lpstr>
      <vt:lpstr>2_Conception personnalisée</vt:lpstr>
      <vt:lpstr>1_Thème Office</vt:lpstr>
      <vt:lpstr>PowerPoint Presentation</vt:lpstr>
      <vt:lpstr>Overview</vt:lpstr>
      <vt:lpstr>What is Standardisation and Regulation</vt:lpstr>
      <vt:lpstr>Standardisation &amp; Regulation deliverables</vt:lpstr>
      <vt:lpstr>Three solutions, two deliverables, one work package</vt:lpstr>
      <vt:lpstr>Own approach to Standardisation and Regulation</vt:lpstr>
      <vt:lpstr>The regulatory and standardisation background to EUREKA</vt:lpstr>
      <vt:lpstr>Solution 2 key needs: Vertiport Collaborative Traffic Management</vt:lpstr>
      <vt:lpstr>Solution 3 key needs: Approach/Departure Flight and operating procedure design and en-route and disruption management at vertiports </vt:lpstr>
      <vt:lpstr>Solution 4 key needs: Vertiport Network Management </vt:lpstr>
      <vt:lpstr>Conclusion </vt:lpstr>
      <vt:lpstr>PowerPoint Presentation</vt:lpstr>
    </vt:vector>
  </TitlesOfParts>
  <Company>EUROCONTROL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Serge Bagieu</dc:creator>
  <cp:lastModifiedBy>HATELY Andrew</cp:lastModifiedBy>
  <cp:revision>24</cp:revision>
  <dcterms:created xsi:type="dcterms:W3CDTF">2022-02-10T17:01:35Z</dcterms:created>
  <dcterms:modified xsi:type="dcterms:W3CDTF">2026-05-07T08:19:29Z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0x010100E61B0EE86758BB47B7FEA91420BEDEE3</vt:lpwstr>
  </property>
  <property fmtid="{D5CDD505-2E9C-101B-9397-08002B2CF9AE}" pid="3" name="MediaServiceImageTags">
    <vt:lpwstr/>
  </property>
</Properties>
</file>