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62" r:id="rId5"/>
    <p:sldMasterId id="2147483648" r:id="rId6"/>
    <p:sldMasterId id="2147483664" r:id="rId7"/>
  </p:sldMasterIdLst>
  <p:notesMasterIdLst>
    <p:notesMasterId r:id="rId29"/>
  </p:notesMasterIdLst>
  <p:sldIdLst>
    <p:sldId id="258" r:id="rId8"/>
    <p:sldId id="268" r:id="rId9"/>
    <p:sldId id="2147482811" r:id="rId10"/>
    <p:sldId id="2147482816" r:id="rId11"/>
    <p:sldId id="267" r:id="rId12"/>
    <p:sldId id="2147482767" r:id="rId13"/>
    <p:sldId id="2147482759" r:id="rId14"/>
    <p:sldId id="2147482763" r:id="rId15"/>
    <p:sldId id="2147482817" r:id="rId16"/>
    <p:sldId id="2147482801" r:id="rId17"/>
    <p:sldId id="2147482795" r:id="rId18"/>
    <p:sldId id="2147482818" r:id="rId19"/>
    <p:sldId id="2147482815" r:id="rId20"/>
    <p:sldId id="2147482796" r:id="rId21"/>
    <p:sldId id="2147482806" r:id="rId22"/>
    <p:sldId id="2147482807" r:id="rId23"/>
    <p:sldId id="2147482808" r:id="rId24"/>
    <p:sldId id="2147482760" r:id="rId25"/>
    <p:sldId id="2147482761" r:id="rId26"/>
    <p:sldId id="261" r:id="rId27"/>
    <p:sldId id="6748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BC0"/>
    <a:srgbClr val="79B51D"/>
    <a:srgbClr val="FD8BA1"/>
    <a:srgbClr val="C4EFFF"/>
    <a:srgbClr val="001F59"/>
    <a:srgbClr val="049F69"/>
    <a:srgbClr val="FFFAC9"/>
    <a:srgbClr val="F0E1FF"/>
    <a:srgbClr val="C489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93" autoAdjust="0"/>
    <p:restoredTop sz="63011" autoAdjust="0"/>
  </p:normalViewPr>
  <p:slideViewPr>
    <p:cSldViewPr snapToGrid="0" snapToObjects="1">
      <p:cViewPr varScale="1">
        <p:scale>
          <a:sx n="69" d="100"/>
          <a:sy n="69" d="100"/>
        </p:scale>
        <p:origin x="1880" y="56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8" Type="http://schemas.openxmlformats.org/officeDocument/2006/relationships/slide" Target="slides/slid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FF36E-7657-4D35-BA15-7AA00090150D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637A8037-A325-48AE-BF0F-B04C4D25515C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n-GB" sz="1800" b="1" dirty="0">
              <a:solidFill>
                <a:srgbClr val="001F5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Collision risk with runway traffic</a:t>
          </a:r>
        </a:p>
        <a:p>
          <a:pPr>
            <a:buFont typeface="Arial" panose="020B0604020202020204" pitchFamily="34" charset="0"/>
            <a:buChar char="●"/>
          </a:pPr>
          <a:r>
            <a: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Risk of collision b/w </a:t>
          </a:r>
          <a:r>
            <a:rPr lang="en-GB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manned and VCA </a:t>
          </a:r>
          <a:r>
            <a: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traffic </a:t>
          </a:r>
          <a:r>
            <a:rPr lang="en-GB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below</a:t>
          </a:r>
          <a:r>
            <a: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a Target Level of Safety (</a:t>
          </a:r>
          <a:r>
            <a:rPr lang="en-GB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TLS</a:t>
          </a:r>
          <a:r>
            <a: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). (</a:t>
          </a:r>
          <a:r>
            <a:rPr lang="en-GB" sz="1600" b="0" dirty="0" err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MonteCarlo</a:t>
          </a:r>
          <a:r>
            <a:rPr lang="en-GB" sz="1600" b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) </a:t>
          </a:r>
          <a:r>
            <a:rPr lang="en-GB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Simulation against real traffic data</a:t>
          </a:r>
          <a:r>
            <a:rPr lang="en-GB" sz="1600" b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. </a:t>
          </a:r>
          <a:r>
            <a:rPr lang="en-GB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To be assessed site-specifically using actual traffic data</a:t>
          </a:r>
          <a:r>
            <a: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de-DE" sz="1600" dirty="0">
            <a:solidFill>
              <a:schemeClr val="bg1"/>
            </a:solidFill>
          </a:endParaRPr>
        </a:p>
      </dgm:t>
    </dgm:pt>
    <dgm:pt modelId="{84092CA3-6562-4545-B658-0EFD66E0A196}" type="parTrans" cxnId="{6397A27A-D142-42AB-A0EA-34604EDAA3E5}">
      <dgm:prSet/>
      <dgm:spPr/>
      <dgm:t>
        <a:bodyPr/>
        <a:lstStyle/>
        <a:p>
          <a:endParaRPr lang="de-DE"/>
        </a:p>
      </dgm:t>
    </dgm:pt>
    <dgm:pt modelId="{8C86369D-4854-4B36-ADDA-CF024C5A8398}" type="sibTrans" cxnId="{6397A27A-D142-42AB-A0EA-34604EDAA3E5}">
      <dgm:prSet/>
      <dgm:spPr/>
      <dgm:t>
        <a:bodyPr/>
        <a:lstStyle/>
        <a:p>
          <a:endParaRPr lang="de-DE"/>
        </a:p>
      </dgm:t>
    </dgm:pt>
    <dgm:pt modelId="{8B19D4CD-8F38-4AE7-BBE8-ACC9BD574544}">
      <dgm:prSet phldrT="[Text]" custT="1"/>
      <dgm:spPr/>
      <dgm:t>
        <a:bodyPr/>
        <a:lstStyle/>
        <a:p>
          <a:pPr algn="ctr">
            <a:buFont typeface="Arial" panose="020B0604020202020204" pitchFamily="34" charset="0"/>
            <a:buChar char="●"/>
          </a:pPr>
          <a:r>
            <a:rPr lang="en-GB" sz="1800" b="1" dirty="0">
              <a:solidFill>
                <a:srgbClr val="001F5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Route compatibility with existing traffic </a:t>
          </a:r>
        </a:p>
        <a:p>
          <a:pPr algn="ctr">
            <a:buFont typeface="Arial" panose="020B0604020202020204" pitchFamily="34" charset="0"/>
            <a:buChar char="●"/>
          </a:pPr>
          <a:r>
            <a:rPr lang="en-GB" sz="1600" b="1" dirty="0"/>
            <a:t>Containment boundary methodology to </a:t>
          </a:r>
          <a:r>
            <a:rPr lang="en-GB" sz="1600" dirty="0"/>
            <a:t>assess VCA </a:t>
          </a:r>
          <a:r>
            <a:rPr lang="en-GB" sz="1600" b="1" dirty="0"/>
            <a:t>route compatibility </a:t>
          </a:r>
          <a:r>
            <a:rPr lang="en-GB" sz="1600" dirty="0"/>
            <a:t>with existing airport operations. Applicable to </a:t>
          </a:r>
          <a:r>
            <a:rPr lang="en-GB" sz="1600" b="1" dirty="0"/>
            <a:t>any airport environment. Standard step in the vertiport placement assessment</a:t>
          </a:r>
          <a:r>
            <a:rPr lang="en-GB" sz="1600" dirty="0"/>
            <a:t>.</a:t>
          </a:r>
          <a:endParaRPr lang="de-DE" sz="1600" dirty="0">
            <a:solidFill>
              <a:srgbClr val="001F59"/>
            </a:solidFill>
          </a:endParaRPr>
        </a:p>
      </dgm:t>
    </dgm:pt>
    <dgm:pt modelId="{681E4A2F-A1C2-4310-9947-5B2BD66A91C2}" type="parTrans" cxnId="{D2C848BB-7D4E-47C5-8D85-3305D4CDF21C}">
      <dgm:prSet/>
      <dgm:spPr/>
      <dgm:t>
        <a:bodyPr/>
        <a:lstStyle/>
        <a:p>
          <a:endParaRPr lang="de-DE"/>
        </a:p>
      </dgm:t>
    </dgm:pt>
    <dgm:pt modelId="{23CBEA40-EE06-4285-96A7-AC062D35D129}" type="sibTrans" cxnId="{D2C848BB-7D4E-47C5-8D85-3305D4CDF21C}">
      <dgm:prSet/>
      <dgm:spPr/>
      <dgm:t>
        <a:bodyPr/>
        <a:lstStyle/>
        <a:p>
          <a:endParaRPr lang="de-DE"/>
        </a:p>
      </dgm:t>
    </dgm:pt>
    <dgm:pt modelId="{FE0E580E-F0A0-497B-ABCD-3792F399E39D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n-GB" sz="1800" b="1" dirty="0">
              <a:solidFill>
                <a:srgbClr val="001F5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Meteorological usability</a:t>
          </a:r>
        </a:p>
        <a:p>
          <a:pPr>
            <a:buFont typeface="Arial" panose="020B0604020202020204" pitchFamily="34" charset="0"/>
            <a:buChar char="●"/>
          </a:pPr>
          <a:endParaRPr lang="en-GB" sz="1600" b="1" dirty="0">
            <a:solidFill>
              <a:schemeClr val="bg1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>
            <a:buFont typeface="Arial" panose="020B0604020202020204" pitchFamily="34" charset="0"/>
            <a:buChar char="●"/>
          </a:pPr>
          <a:r>
            <a:rPr lang="en-GB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Wind analysis </a:t>
          </a:r>
          <a:r>
            <a: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based on </a:t>
          </a:r>
          <a:r>
            <a:rPr lang="en-GB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multi-year historical data </a:t>
          </a:r>
          <a:r>
            <a: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to </a:t>
          </a:r>
          <a:r>
            <a:rPr lang="en-GB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determine optimal track orientations</a:t>
          </a:r>
          <a:r>
            <a:rPr lang="en-GB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. </a:t>
          </a:r>
        </a:p>
        <a:p>
          <a:pPr>
            <a:buFont typeface="Arial" panose="020B0604020202020204" pitchFamily="34" charset="0"/>
            <a:buChar char="●"/>
          </a:pPr>
          <a:endParaRPr lang="en-GB" sz="1600" i="1" dirty="0">
            <a:solidFill>
              <a:schemeClr val="bg1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>
            <a:buFont typeface="Arial" panose="020B0604020202020204" pitchFamily="34" charset="0"/>
            <a:buChar char="●"/>
          </a:pPr>
          <a:r>
            <a:rPr lang="en-GB" sz="1600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Regulatory gap: lack of standardised wind restrictions for VCA.</a:t>
          </a:r>
          <a:endParaRPr lang="de-DE" sz="1600" i="1" dirty="0">
            <a:solidFill>
              <a:schemeClr val="bg1"/>
            </a:solidFill>
          </a:endParaRPr>
        </a:p>
      </dgm:t>
    </dgm:pt>
    <dgm:pt modelId="{52D6DACC-C1F7-48C7-ACF8-2288311608D1}" type="parTrans" cxnId="{F6FB5AD5-3C8E-4763-966A-4253A830673F}">
      <dgm:prSet/>
      <dgm:spPr/>
      <dgm:t>
        <a:bodyPr/>
        <a:lstStyle/>
        <a:p>
          <a:endParaRPr lang="de-DE"/>
        </a:p>
      </dgm:t>
    </dgm:pt>
    <dgm:pt modelId="{68D333E1-6CA7-478A-BE53-CDA1B8BB4F60}" type="sibTrans" cxnId="{F6FB5AD5-3C8E-4763-966A-4253A830673F}">
      <dgm:prSet/>
      <dgm:spPr/>
      <dgm:t>
        <a:bodyPr/>
        <a:lstStyle/>
        <a:p>
          <a:endParaRPr lang="de-DE"/>
        </a:p>
      </dgm:t>
    </dgm:pt>
    <dgm:pt modelId="{8ABBDE7C-66FE-4D35-957E-6587BED6A652}" type="pres">
      <dgm:prSet presAssocID="{DB4FF36E-7657-4D35-BA15-7AA00090150D}" presName="Name0" presStyleCnt="0">
        <dgm:presLayoutVars>
          <dgm:dir/>
          <dgm:resizeHandles val="exact"/>
        </dgm:presLayoutVars>
      </dgm:prSet>
      <dgm:spPr/>
    </dgm:pt>
    <dgm:pt modelId="{584D8B8A-6817-4268-8C2F-3DA0EC333475}" type="pres">
      <dgm:prSet presAssocID="{DB4FF36E-7657-4D35-BA15-7AA00090150D}" presName="bkgdShp" presStyleLbl="alignAccFollowNode1" presStyleIdx="0" presStyleCnt="1"/>
      <dgm:spPr/>
    </dgm:pt>
    <dgm:pt modelId="{5FB16A79-9FF7-43F4-8B72-10493EF77138}" type="pres">
      <dgm:prSet presAssocID="{DB4FF36E-7657-4D35-BA15-7AA00090150D}" presName="linComp" presStyleCnt="0"/>
      <dgm:spPr/>
    </dgm:pt>
    <dgm:pt modelId="{A0EE9477-DA5B-43C4-B16E-41C5C79999A0}" type="pres">
      <dgm:prSet presAssocID="{637A8037-A325-48AE-BF0F-B04C4D25515C}" presName="compNode" presStyleCnt="0"/>
      <dgm:spPr/>
    </dgm:pt>
    <dgm:pt modelId="{EF63DB1B-9329-4F62-A9A8-CF56291647B1}" type="pres">
      <dgm:prSet presAssocID="{637A8037-A325-48AE-BF0F-B04C4D25515C}" presName="node" presStyleLbl="node1" presStyleIdx="0" presStyleCnt="3">
        <dgm:presLayoutVars>
          <dgm:bulletEnabled val="1"/>
        </dgm:presLayoutVars>
      </dgm:prSet>
      <dgm:spPr/>
    </dgm:pt>
    <dgm:pt modelId="{D84B1CDF-6FF3-45BE-AFA1-E328D92908C3}" type="pres">
      <dgm:prSet presAssocID="{637A8037-A325-48AE-BF0F-B04C4D25515C}" presName="invisiNode" presStyleLbl="node1" presStyleIdx="0" presStyleCnt="3"/>
      <dgm:spPr/>
    </dgm:pt>
    <dgm:pt modelId="{2A22F545-AA63-4E3F-9703-D3883A099381}" type="pres">
      <dgm:prSet presAssocID="{637A8037-A325-48AE-BF0F-B04C4D25515C}" presName="imagNode" presStyleLbl="fgImgPlace1" presStyleIdx="0" presStyleCnt="3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1FDB19B6-A202-40A7-8022-DBEA5871A31A}" type="pres">
      <dgm:prSet presAssocID="{8C86369D-4854-4B36-ADDA-CF024C5A8398}" presName="sibTrans" presStyleLbl="sibTrans2D1" presStyleIdx="0" presStyleCnt="0"/>
      <dgm:spPr/>
    </dgm:pt>
    <dgm:pt modelId="{4C87D486-D97D-4749-B3CC-A6D577696FBB}" type="pres">
      <dgm:prSet presAssocID="{8B19D4CD-8F38-4AE7-BBE8-ACC9BD574544}" presName="compNode" presStyleCnt="0"/>
      <dgm:spPr/>
    </dgm:pt>
    <dgm:pt modelId="{002A62DF-3768-4A7C-92DA-0C070D65288C}" type="pres">
      <dgm:prSet presAssocID="{8B19D4CD-8F38-4AE7-BBE8-ACC9BD574544}" presName="node" presStyleLbl="node1" presStyleIdx="1" presStyleCnt="3">
        <dgm:presLayoutVars>
          <dgm:bulletEnabled val="1"/>
        </dgm:presLayoutVars>
      </dgm:prSet>
      <dgm:spPr/>
    </dgm:pt>
    <dgm:pt modelId="{614C5568-6C43-47B7-A924-3785B84F2B26}" type="pres">
      <dgm:prSet presAssocID="{8B19D4CD-8F38-4AE7-BBE8-ACC9BD574544}" presName="invisiNode" presStyleLbl="node1" presStyleIdx="1" presStyleCnt="3"/>
      <dgm:spPr/>
    </dgm:pt>
    <dgm:pt modelId="{DF1D2002-B0AA-4CA9-9356-BEB62BA7C03F}" type="pres">
      <dgm:prSet presAssocID="{8B19D4CD-8F38-4AE7-BBE8-ACC9BD574544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58000" b="-58000"/>
          </a:stretch>
        </a:blipFill>
      </dgm:spPr>
    </dgm:pt>
    <dgm:pt modelId="{7F0DEB93-0CA8-49BC-A32E-0DF81FD0C265}" type="pres">
      <dgm:prSet presAssocID="{23CBEA40-EE06-4285-96A7-AC062D35D129}" presName="sibTrans" presStyleLbl="sibTrans2D1" presStyleIdx="0" presStyleCnt="0"/>
      <dgm:spPr/>
    </dgm:pt>
    <dgm:pt modelId="{4FBACE5D-5BA0-4710-8433-EADE77EAF1D0}" type="pres">
      <dgm:prSet presAssocID="{FE0E580E-F0A0-497B-ABCD-3792F399E39D}" presName="compNode" presStyleCnt="0"/>
      <dgm:spPr/>
    </dgm:pt>
    <dgm:pt modelId="{B1587A68-AA05-4234-9D6F-CBA02E3F9C71}" type="pres">
      <dgm:prSet presAssocID="{FE0E580E-F0A0-497B-ABCD-3792F399E39D}" presName="node" presStyleLbl="node1" presStyleIdx="2" presStyleCnt="3">
        <dgm:presLayoutVars>
          <dgm:bulletEnabled val="1"/>
        </dgm:presLayoutVars>
      </dgm:prSet>
      <dgm:spPr/>
    </dgm:pt>
    <dgm:pt modelId="{6FB5018B-F5A0-41EA-9B91-0D853FBC5C3B}" type="pres">
      <dgm:prSet presAssocID="{FE0E580E-F0A0-497B-ABCD-3792F399E39D}" presName="invisiNode" presStyleLbl="node1" presStyleIdx="2" presStyleCnt="3"/>
      <dgm:spPr/>
    </dgm:pt>
    <dgm:pt modelId="{5F854D37-9400-426D-9661-B36C2F0BECD1}" type="pres">
      <dgm:prSet presAssocID="{FE0E580E-F0A0-497B-ABCD-3792F399E39D}" presName="imagNode" presStyleLbl="fgImgPlace1" presStyleIdx="2" presStyleCnt="3"/>
      <dgm:spPr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</dgm:ptLst>
  <dgm:cxnLst>
    <dgm:cxn modelId="{77AE8131-0F07-4AB5-930D-0D3D8D283290}" type="presOf" srcId="{8B19D4CD-8F38-4AE7-BBE8-ACC9BD574544}" destId="{002A62DF-3768-4A7C-92DA-0C070D65288C}" srcOrd="0" destOrd="0" presId="urn:microsoft.com/office/officeart/2005/8/layout/pList2"/>
    <dgm:cxn modelId="{6397A27A-D142-42AB-A0EA-34604EDAA3E5}" srcId="{DB4FF36E-7657-4D35-BA15-7AA00090150D}" destId="{637A8037-A325-48AE-BF0F-B04C4D25515C}" srcOrd="0" destOrd="0" parTransId="{84092CA3-6562-4545-B658-0EFD66E0A196}" sibTransId="{8C86369D-4854-4B36-ADDA-CF024C5A8398}"/>
    <dgm:cxn modelId="{AB25249C-3520-41D5-A861-6E6163CAAD1A}" type="presOf" srcId="{FE0E580E-F0A0-497B-ABCD-3792F399E39D}" destId="{B1587A68-AA05-4234-9D6F-CBA02E3F9C71}" srcOrd="0" destOrd="0" presId="urn:microsoft.com/office/officeart/2005/8/layout/pList2"/>
    <dgm:cxn modelId="{B2FB819E-FE9A-4373-A179-319011CAF00A}" type="presOf" srcId="{637A8037-A325-48AE-BF0F-B04C4D25515C}" destId="{EF63DB1B-9329-4F62-A9A8-CF56291647B1}" srcOrd="0" destOrd="0" presId="urn:microsoft.com/office/officeart/2005/8/layout/pList2"/>
    <dgm:cxn modelId="{D973B4A2-DEDF-4E96-8107-7B3D7246630F}" type="presOf" srcId="{23CBEA40-EE06-4285-96A7-AC062D35D129}" destId="{7F0DEB93-0CA8-49BC-A32E-0DF81FD0C265}" srcOrd="0" destOrd="0" presId="urn:microsoft.com/office/officeart/2005/8/layout/pList2"/>
    <dgm:cxn modelId="{D2C848BB-7D4E-47C5-8D85-3305D4CDF21C}" srcId="{DB4FF36E-7657-4D35-BA15-7AA00090150D}" destId="{8B19D4CD-8F38-4AE7-BBE8-ACC9BD574544}" srcOrd="1" destOrd="0" parTransId="{681E4A2F-A1C2-4310-9947-5B2BD66A91C2}" sibTransId="{23CBEA40-EE06-4285-96A7-AC062D35D129}"/>
    <dgm:cxn modelId="{F6FB5AD5-3C8E-4763-966A-4253A830673F}" srcId="{DB4FF36E-7657-4D35-BA15-7AA00090150D}" destId="{FE0E580E-F0A0-497B-ABCD-3792F399E39D}" srcOrd="2" destOrd="0" parTransId="{52D6DACC-C1F7-48C7-ACF8-2288311608D1}" sibTransId="{68D333E1-6CA7-478A-BE53-CDA1B8BB4F60}"/>
    <dgm:cxn modelId="{660C01DA-F41E-4FB6-8B9A-D3394E7F0BCE}" type="presOf" srcId="{8C86369D-4854-4B36-ADDA-CF024C5A8398}" destId="{1FDB19B6-A202-40A7-8022-DBEA5871A31A}" srcOrd="0" destOrd="0" presId="urn:microsoft.com/office/officeart/2005/8/layout/pList2"/>
    <dgm:cxn modelId="{B85822E4-5E3F-40C7-86D8-1BBABC1BEB9E}" type="presOf" srcId="{DB4FF36E-7657-4D35-BA15-7AA00090150D}" destId="{8ABBDE7C-66FE-4D35-957E-6587BED6A652}" srcOrd="0" destOrd="0" presId="urn:microsoft.com/office/officeart/2005/8/layout/pList2"/>
    <dgm:cxn modelId="{630A3D88-3E61-4038-B4A6-4FBC7E1A0FFA}" type="presParOf" srcId="{8ABBDE7C-66FE-4D35-957E-6587BED6A652}" destId="{584D8B8A-6817-4268-8C2F-3DA0EC333475}" srcOrd="0" destOrd="0" presId="urn:microsoft.com/office/officeart/2005/8/layout/pList2"/>
    <dgm:cxn modelId="{FB9D4AF1-9FB0-45F8-A891-E30CCD7E04A5}" type="presParOf" srcId="{8ABBDE7C-66FE-4D35-957E-6587BED6A652}" destId="{5FB16A79-9FF7-43F4-8B72-10493EF77138}" srcOrd="1" destOrd="0" presId="urn:microsoft.com/office/officeart/2005/8/layout/pList2"/>
    <dgm:cxn modelId="{9B35BF63-398A-471F-B15A-4C19818B6607}" type="presParOf" srcId="{5FB16A79-9FF7-43F4-8B72-10493EF77138}" destId="{A0EE9477-DA5B-43C4-B16E-41C5C79999A0}" srcOrd="0" destOrd="0" presId="urn:microsoft.com/office/officeart/2005/8/layout/pList2"/>
    <dgm:cxn modelId="{95BFC0CB-54AB-4241-BB80-5129F251C0AE}" type="presParOf" srcId="{A0EE9477-DA5B-43C4-B16E-41C5C79999A0}" destId="{EF63DB1B-9329-4F62-A9A8-CF56291647B1}" srcOrd="0" destOrd="0" presId="urn:microsoft.com/office/officeart/2005/8/layout/pList2"/>
    <dgm:cxn modelId="{EB016236-DD78-4794-B7B8-D94676A33B4E}" type="presParOf" srcId="{A0EE9477-DA5B-43C4-B16E-41C5C79999A0}" destId="{D84B1CDF-6FF3-45BE-AFA1-E328D92908C3}" srcOrd="1" destOrd="0" presId="urn:microsoft.com/office/officeart/2005/8/layout/pList2"/>
    <dgm:cxn modelId="{E3CAA9B9-2FC5-47A6-845B-581A4AD236DE}" type="presParOf" srcId="{A0EE9477-DA5B-43C4-B16E-41C5C79999A0}" destId="{2A22F545-AA63-4E3F-9703-D3883A099381}" srcOrd="2" destOrd="0" presId="urn:microsoft.com/office/officeart/2005/8/layout/pList2"/>
    <dgm:cxn modelId="{0C7ED8A5-DCD9-4486-9889-0BE1D9C2C9F5}" type="presParOf" srcId="{5FB16A79-9FF7-43F4-8B72-10493EF77138}" destId="{1FDB19B6-A202-40A7-8022-DBEA5871A31A}" srcOrd="1" destOrd="0" presId="urn:microsoft.com/office/officeart/2005/8/layout/pList2"/>
    <dgm:cxn modelId="{2CC6E4A1-B03A-4099-A269-721622EDE5A8}" type="presParOf" srcId="{5FB16A79-9FF7-43F4-8B72-10493EF77138}" destId="{4C87D486-D97D-4749-B3CC-A6D577696FBB}" srcOrd="2" destOrd="0" presId="urn:microsoft.com/office/officeart/2005/8/layout/pList2"/>
    <dgm:cxn modelId="{03C4E108-B8A8-4A29-8F5B-917EEE99EA3F}" type="presParOf" srcId="{4C87D486-D97D-4749-B3CC-A6D577696FBB}" destId="{002A62DF-3768-4A7C-92DA-0C070D65288C}" srcOrd="0" destOrd="0" presId="urn:microsoft.com/office/officeart/2005/8/layout/pList2"/>
    <dgm:cxn modelId="{D86E9546-7167-474C-A97E-8146FEB8078E}" type="presParOf" srcId="{4C87D486-D97D-4749-B3CC-A6D577696FBB}" destId="{614C5568-6C43-47B7-A924-3785B84F2B26}" srcOrd="1" destOrd="0" presId="urn:microsoft.com/office/officeart/2005/8/layout/pList2"/>
    <dgm:cxn modelId="{CB31180A-B2BB-4CA6-9FE5-A8B56E2C2890}" type="presParOf" srcId="{4C87D486-D97D-4749-B3CC-A6D577696FBB}" destId="{DF1D2002-B0AA-4CA9-9356-BEB62BA7C03F}" srcOrd="2" destOrd="0" presId="urn:microsoft.com/office/officeart/2005/8/layout/pList2"/>
    <dgm:cxn modelId="{A63F4430-B038-4353-BF72-C7BBCDB5BAD6}" type="presParOf" srcId="{5FB16A79-9FF7-43F4-8B72-10493EF77138}" destId="{7F0DEB93-0CA8-49BC-A32E-0DF81FD0C265}" srcOrd="3" destOrd="0" presId="urn:microsoft.com/office/officeart/2005/8/layout/pList2"/>
    <dgm:cxn modelId="{7961EB08-C0F7-4771-8E61-BA8E1B45269A}" type="presParOf" srcId="{5FB16A79-9FF7-43F4-8B72-10493EF77138}" destId="{4FBACE5D-5BA0-4710-8433-EADE77EAF1D0}" srcOrd="4" destOrd="0" presId="urn:microsoft.com/office/officeart/2005/8/layout/pList2"/>
    <dgm:cxn modelId="{71630305-7222-4F58-8FD5-31F0DB939038}" type="presParOf" srcId="{4FBACE5D-5BA0-4710-8433-EADE77EAF1D0}" destId="{B1587A68-AA05-4234-9D6F-CBA02E3F9C71}" srcOrd="0" destOrd="0" presId="urn:microsoft.com/office/officeart/2005/8/layout/pList2"/>
    <dgm:cxn modelId="{CE688D9E-E347-405F-8C39-BC075771500B}" type="presParOf" srcId="{4FBACE5D-5BA0-4710-8433-EADE77EAF1D0}" destId="{6FB5018B-F5A0-41EA-9B91-0D853FBC5C3B}" srcOrd="1" destOrd="0" presId="urn:microsoft.com/office/officeart/2005/8/layout/pList2"/>
    <dgm:cxn modelId="{82FD2E47-CE10-47F7-A035-E53208822825}" type="presParOf" srcId="{4FBACE5D-5BA0-4710-8433-EADE77EAF1D0}" destId="{5F854D37-9400-426D-9661-B36C2F0BECD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E39015-9902-47B1-B54C-6561C128749E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08AA38BD-538F-4F70-9297-02D8548B2229}">
      <dgm:prSet phldrT="[Text]" custT="1"/>
      <dgm:spPr/>
      <dgm:t>
        <a:bodyPr/>
        <a:lstStyle/>
        <a:p>
          <a:r>
            <a:rPr lang="de-DE" sz="1400" b="1" dirty="0" err="1"/>
            <a:t>Vertiport</a:t>
          </a:r>
          <a:r>
            <a:rPr lang="de-DE" sz="1400" b="1" dirty="0"/>
            <a:t> Management Services</a:t>
          </a:r>
        </a:p>
      </dgm:t>
    </dgm:pt>
    <dgm:pt modelId="{B1550731-036D-4FFE-AB01-BBC190F0F14E}" type="parTrans" cxnId="{E6C73AC9-21AA-4DC1-BE98-E1ECB1556D88}">
      <dgm:prSet/>
      <dgm:spPr/>
      <dgm:t>
        <a:bodyPr/>
        <a:lstStyle/>
        <a:p>
          <a:endParaRPr lang="de-DE" sz="1400"/>
        </a:p>
      </dgm:t>
    </dgm:pt>
    <dgm:pt modelId="{15FEA81C-5B30-43D0-A31D-542E8FE9C8B3}" type="sibTrans" cxnId="{E6C73AC9-21AA-4DC1-BE98-E1ECB1556D88}">
      <dgm:prSet/>
      <dgm:spPr/>
      <dgm:t>
        <a:bodyPr/>
        <a:lstStyle/>
        <a:p>
          <a:endParaRPr lang="de-DE" sz="1400"/>
        </a:p>
      </dgm:t>
    </dgm:pt>
    <dgm:pt modelId="{90D8DF66-0308-420D-B071-8D4CB7ABDA9E}">
      <dgm:prSet phldrT="[Text]" custT="1"/>
      <dgm:spPr/>
      <dgm:t>
        <a:bodyPr/>
        <a:lstStyle/>
        <a:p>
          <a:pPr>
            <a:buNone/>
          </a:pPr>
          <a:r>
            <a:rPr lang="en-GB" sz="1400" dirty="0"/>
            <a:t>Provided by the vertiport management entity through VM System.</a:t>
          </a:r>
          <a:endParaRPr lang="de-DE" sz="1400" dirty="0"/>
        </a:p>
      </dgm:t>
    </dgm:pt>
    <dgm:pt modelId="{1467D00A-6C40-4C98-914A-B6E2535DC982}" type="parTrans" cxnId="{11599F44-8EF8-4DBB-940C-EC535C66BA22}">
      <dgm:prSet/>
      <dgm:spPr/>
      <dgm:t>
        <a:bodyPr/>
        <a:lstStyle/>
        <a:p>
          <a:endParaRPr lang="de-DE" sz="1400"/>
        </a:p>
      </dgm:t>
    </dgm:pt>
    <dgm:pt modelId="{52146F59-2BB8-4B30-858E-BA8A77D6EA75}" type="sibTrans" cxnId="{11599F44-8EF8-4DBB-940C-EC535C66BA22}">
      <dgm:prSet/>
      <dgm:spPr/>
      <dgm:t>
        <a:bodyPr/>
        <a:lstStyle/>
        <a:p>
          <a:endParaRPr lang="de-DE" sz="1400"/>
        </a:p>
      </dgm:t>
    </dgm:pt>
    <dgm:pt modelId="{A361ECD8-F8F7-4FCE-B85C-4E7729C4CCB5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1" dirty="0"/>
            <a:t>U-</a:t>
          </a:r>
          <a:r>
            <a:rPr lang="de-DE" sz="1400" b="1" dirty="0" err="1"/>
            <a:t>space</a:t>
          </a:r>
          <a:r>
            <a:rPr lang="de-DE" sz="1400" b="1" dirty="0"/>
            <a:t> Services</a:t>
          </a:r>
        </a:p>
      </dgm:t>
    </dgm:pt>
    <dgm:pt modelId="{23D3EEDD-34E9-4CE2-9F80-F2B973DAED5E}" type="parTrans" cxnId="{DCC2B173-3B9C-43C0-8A26-F3C2956093AE}">
      <dgm:prSet/>
      <dgm:spPr/>
      <dgm:t>
        <a:bodyPr/>
        <a:lstStyle/>
        <a:p>
          <a:endParaRPr lang="de-DE" sz="1400"/>
        </a:p>
      </dgm:t>
    </dgm:pt>
    <dgm:pt modelId="{1109AECD-768A-4A90-B3B0-35B11DE1EB6C}" type="sibTrans" cxnId="{DCC2B173-3B9C-43C0-8A26-F3C2956093AE}">
      <dgm:prSet/>
      <dgm:spPr/>
      <dgm:t>
        <a:bodyPr/>
        <a:lstStyle/>
        <a:p>
          <a:endParaRPr lang="de-DE" sz="1400"/>
        </a:p>
      </dgm:t>
    </dgm:pt>
    <dgm:pt modelId="{FBBAB95C-B0B9-4AFE-9BBA-CFE06FC17435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1400" dirty="0"/>
            <a:t>USSP provides traffic management through digital services and information exchange.</a:t>
          </a:r>
          <a:endParaRPr lang="de-DE" sz="1400" dirty="0"/>
        </a:p>
      </dgm:t>
    </dgm:pt>
    <dgm:pt modelId="{8B3D9B78-6411-480B-B051-5CF200ECBABE}" type="parTrans" cxnId="{A27D5E0A-2DE5-4FA0-B0A7-C2820CA49007}">
      <dgm:prSet/>
      <dgm:spPr/>
      <dgm:t>
        <a:bodyPr/>
        <a:lstStyle/>
        <a:p>
          <a:endParaRPr lang="de-DE" sz="1400"/>
        </a:p>
      </dgm:t>
    </dgm:pt>
    <dgm:pt modelId="{9A7E457A-EC1C-4330-AB86-6A6D749D2666}" type="sibTrans" cxnId="{A27D5E0A-2DE5-4FA0-B0A7-C2820CA49007}">
      <dgm:prSet/>
      <dgm:spPr/>
      <dgm:t>
        <a:bodyPr/>
        <a:lstStyle/>
        <a:p>
          <a:endParaRPr lang="de-DE" sz="1400"/>
        </a:p>
      </dgm:t>
    </dgm:pt>
    <dgm:pt modelId="{72DA1E7B-CFE9-41A4-891D-46872EDDF0FB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sz="1400" b="1" dirty="0"/>
            <a:t>U-plan Information Service</a:t>
          </a:r>
          <a:endParaRPr lang="de-DE" sz="1400" b="1" dirty="0"/>
        </a:p>
      </dgm:t>
    </dgm:pt>
    <dgm:pt modelId="{FEA206C0-3311-4979-AEEE-CF0699F6CBCA}" type="parTrans" cxnId="{90F01A45-8434-46A6-B010-F9B84D8E6E43}">
      <dgm:prSet/>
      <dgm:spPr/>
      <dgm:t>
        <a:bodyPr/>
        <a:lstStyle/>
        <a:p>
          <a:endParaRPr lang="de-DE" sz="1400"/>
        </a:p>
      </dgm:t>
    </dgm:pt>
    <dgm:pt modelId="{0C2E4591-C714-4D40-8B11-01ED7C21EB06}" type="sibTrans" cxnId="{90F01A45-8434-46A6-B010-F9B84D8E6E43}">
      <dgm:prSet/>
      <dgm:spPr/>
      <dgm:t>
        <a:bodyPr/>
        <a:lstStyle/>
        <a:p>
          <a:endParaRPr lang="de-DE" sz="1400"/>
        </a:p>
      </dgm:t>
    </dgm:pt>
    <dgm:pt modelId="{7485ACC0-B1C6-4BCD-8A1A-5414BB343A51}">
      <dgm:prSet phldrT="[Text]" custT="1"/>
      <dgm:spPr>
        <a:solidFill>
          <a:schemeClr val="bg2">
            <a:lumMod val="75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de-DE" sz="1400" b="1" dirty="0"/>
            <a:t>ATS Services</a:t>
          </a:r>
        </a:p>
      </dgm:t>
    </dgm:pt>
    <dgm:pt modelId="{1EE060E7-EBDE-4F02-9AED-0125665E972C}" type="parTrans" cxnId="{53356D32-8577-4D28-B36A-426DCC2BA5A9}">
      <dgm:prSet/>
      <dgm:spPr/>
      <dgm:t>
        <a:bodyPr/>
        <a:lstStyle/>
        <a:p>
          <a:endParaRPr lang="de-DE" sz="1400"/>
        </a:p>
      </dgm:t>
    </dgm:pt>
    <dgm:pt modelId="{54DC6EB3-F14D-433D-B7E8-90E1F46279ED}" type="sibTrans" cxnId="{53356D32-8577-4D28-B36A-426DCC2BA5A9}">
      <dgm:prSet/>
      <dgm:spPr/>
      <dgm:t>
        <a:bodyPr/>
        <a:lstStyle/>
        <a:p>
          <a:endParaRPr lang="de-DE" sz="1400"/>
        </a:p>
      </dgm:t>
    </dgm:pt>
    <dgm:pt modelId="{E9E1AA89-BD76-4AD7-B349-A6CE20732D9E}">
      <dgm:prSet phldrT="[Text]" custT="1"/>
      <dgm:spPr/>
      <dgm:t>
        <a:bodyPr/>
        <a:lstStyle/>
        <a:p>
          <a:pPr>
            <a:buNone/>
          </a:pPr>
          <a:r>
            <a:rPr lang="de-DE" sz="1400" dirty="0"/>
            <a:t>ATC </a:t>
          </a:r>
          <a:r>
            <a:rPr lang="de-DE" sz="1400" dirty="0" err="1"/>
            <a:t>services</a:t>
          </a:r>
          <a:r>
            <a:rPr lang="de-DE" sz="1400" dirty="0"/>
            <a:t> </a:t>
          </a:r>
          <a:r>
            <a:rPr lang="de-DE" sz="1400" dirty="0" err="1"/>
            <a:t>provided</a:t>
          </a:r>
          <a:r>
            <a:rPr lang="de-DE" sz="1400" dirty="0"/>
            <a:t> </a:t>
          </a:r>
          <a:r>
            <a:rPr lang="de-DE" sz="1400" dirty="0" err="1"/>
            <a:t>by</a:t>
          </a:r>
          <a:r>
            <a:rPr lang="de-DE" sz="1400" dirty="0"/>
            <a:t> ATCO </a:t>
          </a:r>
          <a:r>
            <a:rPr lang="de-DE" sz="1400" dirty="0" err="1"/>
            <a:t>when</a:t>
          </a:r>
          <a:r>
            <a:rPr lang="de-DE" sz="1400" dirty="0"/>
            <a:t> </a:t>
          </a:r>
          <a:r>
            <a:rPr lang="de-DE" sz="1400" dirty="0" err="1"/>
            <a:t>vertiport</a:t>
          </a:r>
          <a:r>
            <a:rPr lang="de-DE" sz="1400" dirty="0"/>
            <a:t> </a:t>
          </a:r>
          <a:r>
            <a:rPr lang="de-DE" sz="1400" dirty="0" err="1"/>
            <a:t>operates</a:t>
          </a:r>
          <a:r>
            <a:rPr lang="de-DE" sz="1400" dirty="0"/>
            <a:t> </a:t>
          </a:r>
          <a:r>
            <a:rPr lang="de-DE" sz="1400" dirty="0" err="1"/>
            <a:t>within</a:t>
          </a:r>
          <a:r>
            <a:rPr lang="de-DE" sz="1400" dirty="0"/>
            <a:t> </a:t>
          </a:r>
          <a:r>
            <a:rPr lang="de-DE" sz="1400" dirty="0" err="1"/>
            <a:t>or</a:t>
          </a:r>
          <a:r>
            <a:rPr lang="de-DE" sz="1400" dirty="0"/>
            <a:t> </a:t>
          </a:r>
          <a:r>
            <a:rPr lang="de-DE" sz="1400" dirty="0" err="1"/>
            <a:t>next</a:t>
          </a:r>
          <a:r>
            <a:rPr lang="de-DE" sz="1400" dirty="0"/>
            <a:t> </a:t>
          </a:r>
          <a:r>
            <a:rPr lang="de-DE" sz="1400" dirty="0" err="1"/>
            <a:t>to</a:t>
          </a:r>
          <a:r>
            <a:rPr lang="de-DE" sz="1400" dirty="0"/>
            <a:t> </a:t>
          </a:r>
          <a:r>
            <a:rPr lang="de-DE" sz="1400" dirty="0" err="1"/>
            <a:t>controlled</a:t>
          </a:r>
          <a:r>
            <a:rPr lang="de-DE" sz="1400" dirty="0"/>
            <a:t> </a:t>
          </a:r>
          <a:r>
            <a:rPr lang="de-DE" sz="1400" dirty="0" err="1"/>
            <a:t>airspace</a:t>
          </a:r>
          <a:r>
            <a:rPr lang="de-DE" sz="1400" dirty="0"/>
            <a:t>.</a:t>
          </a:r>
        </a:p>
      </dgm:t>
    </dgm:pt>
    <dgm:pt modelId="{C14B5D08-4297-41F9-938C-955442B15517}" type="parTrans" cxnId="{0E02C757-F7C6-41EA-A769-5FFE4CF11E5B}">
      <dgm:prSet/>
      <dgm:spPr/>
      <dgm:t>
        <a:bodyPr/>
        <a:lstStyle/>
        <a:p>
          <a:endParaRPr lang="de-DE" sz="1400"/>
        </a:p>
      </dgm:t>
    </dgm:pt>
    <dgm:pt modelId="{61067710-447A-4FEE-947B-D16F53481965}" type="sibTrans" cxnId="{0E02C757-F7C6-41EA-A769-5FFE4CF11E5B}">
      <dgm:prSet/>
      <dgm:spPr/>
      <dgm:t>
        <a:bodyPr/>
        <a:lstStyle/>
        <a:p>
          <a:endParaRPr lang="de-DE" sz="1400"/>
        </a:p>
      </dgm:t>
    </dgm:pt>
    <dgm:pt modelId="{3A9D98A6-4F8D-44BB-8393-981C965CD8E6}">
      <dgm:prSet phldrT="[Text]" custT="1"/>
      <dgm:spPr/>
      <dgm:t>
        <a:bodyPr/>
        <a:lstStyle/>
        <a:p>
          <a:endParaRPr lang="de-DE" sz="1400" dirty="0"/>
        </a:p>
      </dgm:t>
    </dgm:pt>
    <dgm:pt modelId="{BD3508AC-29A2-4E75-BE0C-B9590DC1FFDD}" type="parTrans" cxnId="{19A42F02-7D4D-4847-8E7B-77EDBB313F21}">
      <dgm:prSet/>
      <dgm:spPr/>
      <dgm:t>
        <a:bodyPr/>
        <a:lstStyle/>
        <a:p>
          <a:endParaRPr lang="de-DE" sz="1400"/>
        </a:p>
      </dgm:t>
    </dgm:pt>
    <dgm:pt modelId="{91F3E224-F185-435F-B40D-7775BCEAAD74}" type="sibTrans" cxnId="{19A42F02-7D4D-4847-8E7B-77EDBB313F21}">
      <dgm:prSet/>
      <dgm:spPr/>
      <dgm:t>
        <a:bodyPr/>
        <a:lstStyle/>
        <a:p>
          <a:endParaRPr lang="de-DE" sz="1400"/>
        </a:p>
      </dgm:t>
    </dgm:pt>
    <dgm:pt modelId="{0A2E1107-9C70-4016-8437-D03C9F54AB53}">
      <dgm:prSet custT="1"/>
      <dgm:spPr/>
      <dgm:t>
        <a:bodyPr/>
        <a:lstStyle/>
        <a:p>
          <a:r>
            <a:rPr lang="en-GB" sz="1400" dirty="0"/>
            <a:t>Vertiport Resource Management</a:t>
          </a:r>
          <a:endParaRPr lang="de-DE" sz="1400" dirty="0"/>
        </a:p>
      </dgm:t>
    </dgm:pt>
    <dgm:pt modelId="{E54E57D7-4381-4562-A926-5A91F44AFB4C}" type="parTrans" cxnId="{0DDD06A1-86B9-4FCF-8153-BD7371081AF3}">
      <dgm:prSet/>
      <dgm:spPr/>
      <dgm:t>
        <a:bodyPr/>
        <a:lstStyle/>
        <a:p>
          <a:endParaRPr lang="de-DE" sz="1400"/>
        </a:p>
      </dgm:t>
    </dgm:pt>
    <dgm:pt modelId="{5F5502C1-9B3F-4237-A8A8-12E4FBB20045}" type="sibTrans" cxnId="{0DDD06A1-86B9-4FCF-8153-BD7371081AF3}">
      <dgm:prSet/>
      <dgm:spPr/>
      <dgm:t>
        <a:bodyPr/>
        <a:lstStyle/>
        <a:p>
          <a:endParaRPr lang="de-DE" sz="1400"/>
        </a:p>
      </dgm:t>
    </dgm:pt>
    <dgm:pt modelId="{D7A814D5-B35D-49C9-A155-5DB45DD81C47}">
      <dgm:prSet custT="1"/>
      <dgm:spPr/>
      <dgm:t>
        <a:bodyPr/>
        <a:lstStyle/>
        <a:p>
          <a:r>
            <a:rPr lang="en-GB" sz="1400" b="1" dirty="0"/>
            <a:t>Vertiport Availability Service</a:t>
          </a:r>
          <a:endParaRPr lang="de-DE" sz="1400" b="1" dirty="0"/>
        </a:p>
      </dgm:t>
    </dgm:pt>
    <dgm:pt modelId="{D8BB8E7C-27CB-40C7-9FCA-89019199ABE8}" type="parTrans" cxnId="{09939CC2-181D-4914-A7D8-0D7FCB5DA1A3}">
      <dgm:prSet/>
      <dgm:spPr/>
      <dgm:t>
        <a:bodyPr/>
        <a:lstStyle/>
        <a:p>
          <a:endParaRPr lang="de-DE" sz="1400"/>
        </a:p>
      </dgm:t>
    </dgm:pt>
    <dgm:pt modelId="{118EE893-D8FB-4748-99AA-2760BD818B1C}" type="sibTrans" cxnId="{09939CC2-181D-4914-A7D8-0D7FCB5DA1A3}">
      <dgm:prSet/>
      <dgm:spPr/>
      <dgm:t>
        <a:bodyPr/>
        <a:lstStyle/>
        <a:p>
          <a:endParaRPr lang="de-DE" sz="1400"/>
        </a:p>
      </dgm:t>
    </dgm:pt>
    <dgm:pt modelId="{9DF073D8-229D-4C27-91B3-01813248B945}">
      <dgm:prSet custT="1"/>
      <dgm:spPr/>
      <dgm:t>
        <a:bodyPr/>
        <a:lstStyle/>
        <a:p>
          <a:r>
            <a:rPr lang="en-GB" sz="1400" b="1" dirty="0"/>
            <a:t>Vertiport Authorisation Service</a:t>
          </a:r>
          <a:endParaRPr lang="de-DE" sz="1400" b="1" dirty="0"/>
        </a:p>
      </dgm:t>
    </dgm:pt>
    <dgm:pt modelId="{FC784226-4E40-4CEA-8CB3-C7D198A7A7D8}" type="parTrans" cxnId="{6AD8F2AA-C2CD-431B-810F-789ADEF9D51A}">
      <dgm:prSet/>
      <dgm:spPr/>
      <dgm:t>
        <a:bodyPr/>
        <a:lstStyle/>
        <a:p>
          <a:endParaRPr lang="de-DE" sz="1400"/>
        </a:p>
      </dgm:t>
    </dgm:pt>
    <dgm:pt modelId="{B42B977F-4DD4-4166-A61E-A17C238E3F8D}" type="sibTrans" cxnId="{6AD8F2AA-C2CD-431B-810F-789ADEF9D51A}">
      <dgm:prSet/>
      <dgm:spPr/>
      <dgm:t>
        <a:bodyPr/>
        <a:lstStyle/>
        <a:p>
          <a:endParaRPr lang="de-DE" sz="1400"/>
        </a:p>
      </dgm:t>
    </dgm:pt>
    <dgm:pt modelId="{3C56A4AC-9374-4EFE-A66C-0995E676CEA2}">
      <dgm:prSet custT="1"/>
      <dgm:spPr/>
      <dgm:t>
        <a:bodyPr/>
        <a:lstStyle/>
        <a:p>
          <a:r>
            <a:rPr lang="en-GB" sz="1400" b="1" dirty="0"/>
            <a:t>Scheduling and Slot Allocation</a:t>
          </a:r>
          <a:endParaRPr lang="de-DE" sz="1400" b="1" dirty="0"/>
        </a:p>
      </dgm:t>
    </dgm:pt>
    <dgm:pt modelId="{620FDFFB-D6B3-4582-ACB0-70CDB69AD09A}" type="parTrans" cxnId="{EF62F93D-F63D-40B4-8B05-B94FBFF9CD3F}">
      <dgm:prSet/>
      <dgm:spPr/>
      <dgm:t>
        <a:bodyPr/>
        <a:lstStyle/>
        <a:p>
          <a:endParaRPr lang="de-DE" sz="1400"/>
        </a:p>
      </dgm:t>
    </dgm:pt>
    <dgm:pt modelId="{469BF5F3-710F-4BB0-A59C-E1C2447465C1}" type="sibTrans" cxnId="{EF62F93D-F63D-40B4-8B05-B94FBFF9CD3F}">
      <dgm:prSet/>
      <dgm:spPr/>
      <dgm:t>
        <a:bodyPr/>
        <a:lstStyle/>
        <a:p>
          <a:endParaRPr lang="de-DE" sz="1400"/>
        </a:p>
      </dgm:t>
    </dgm:pt>
    <dgm:pt modelId="{4EA81FF2-C8B9-43B5-83E2-4CE896D7F7BB}">
      <dgm:prSet custT="1"/>
      <dgm:spPr/>
      <dgm:t>
        <a:bodyPr/>
        <a:lstStyle/>
        <a:p>
          <a:r>
            <a:rPr lang="en-GB" sz="1400" dirty="0"/>
            <a:t>Ground Movement Coordination</a:t>
          </a:r>
          <a:endParaRPr lang="de-DE" sz="1400" dirty="0"/>
        </a:p>
      </dgm:t>
    </dgm:pt>
    <dgm:pt modelId="{C80B5A1D-0FFE-499E-982F-F83A0A447D0B}" type="parTrans" cxnId="{90D1F617-0FD8-492D-A848-834368848420}">
      <dgm:prSet/>
      <dgm:spPr/>
      <dgm:t>
        <a:bodyPr/>
        <a:lstStyle/>
        <a:p>
          <a:endParaRPr lang="de-DE" sz="1400"/>
        </a:p>
      </dgm:t>
    </dgm:pt>
    <dgm:pt modelId="{F29C7818-2F87-4A8E-B0F3-74A8A6C7AD61}" type="sibTrans" cxnId="{90D1F617-0FD8-492D-A848-834368848420}">
      <dgm:prSet/>
      <dgm:spPr/>
      <dgm:t>
        <a:bodyPr/>
        <a:lstStyle/>
        <a:p>
          <a:endParaRPr lang="de-DE" sz="1400"/>
        </a:p>
      </dgm:t>
    </dgm:pt>
    <dgm:pt modelId="{6B170C9A-228F-46E0-BF66-AE59127CB26B}">
      <dgm:prSet custT="1"/>
      <dgm:spPr/>
      <dgm:t>
        <a:bodyPr/>
        <a:lstStyle/>
        <a:p>
          <a:r>
            <a:rPr lang="en-GB" sz="1400" dirty="0"/>
            <a:t>Passenger Flow Management</a:t>
          </a:r>
          <a:endParaRPr lang="de-DE" sz="1400" dirty="0"/>
        </a:p>
      </dgm:t>
    </dgm:pt>
    <dgm:pt modelId="{4236F0E8-179E-472F-9F00-8ADF71BE1DBF}" type="parTrans" cxnId="{B8C5ECE8-3B4F-48D5-A39F-9111EF35B461}">
      <dgm:prSet/>
      <dgm:spPr/>
      <dgm:t>
        <a:bodyPr/>
        <a:lstStyle/>
        <a:p>
          <a:endParaRPr lang="de-DE" sz="1400"/>
        </a:p>
      </dgm:t>
    </dgm:pt>
    <dgm:pt modelId="{4C18E998-CB2A-4F3D-96AE-6F91FA221134}" type="sibTrans" cxnId="{B8C5ECE8-3B4F-48D5-A39F-9111EF35B461}">
      <dgm:prSet/>
      <dgm:spPr/>
      <dgm:t>
        <a:bodyPr/>
        <a:lstStyle/>
        <a:p>
          <a:endParaRPr lang="de-DE" sz="1400"/>
        </a:p>
      </dgm:t>
    </dgm:pt>
    <dgm:pt modelId="{D5568D1B-57BD-48A1-BAF7-ECAEF5A0A06E}">
      <dgm:prSet phldrT="[Text]" custT="1"/>
      <dgm:spPr/>
      <dgm:t>
        <a:bodyPr/>
        <a:lstStyle/>
        <a:p>
          <a:endParaRPr lang="de-DE" sz="1400" dirty="0"/>
        </a:p>
      </dgm:t>
    </dgm:pt>
    <dgm:pt modelId="{DBCA6DF6-43E5-4DC8-A738-DA1C93BF9EF7}" type="parTrans" cxnId="{B32A79A9-B285-4D3B-BA93-89C8F625FB45}">
      <dgm:prSet/>
      <dgm:spPr/>
      <dgm:t>
        <a:bodyPr/>
        <a:lstStyle/>
        <a:p>
          <a:endParaRPr lang="de-DE" sz="1400"/>
        </a:p>
      </dgm:t>
    </dgm:pt>
    <dgm:pt modelId="{657FED1E-2850-4B91-B0CD-B2631494B095}" type="sibTrans" cxnId="{B32A79A9-B285-4D3B-BA93-89C8F625FB45}">
      <dgm:prSet/>
      <dgm:spPr/>
      <dgm:t>
        <a:bodyPr/>
        <a:lstStyle/>
        <a:p>
          <a:endParaRPr lang="de-DE" sz="1400"/>
        </a:p>
      </dgm:t>
    </dgm:pt>
    <dgm:pt modelId="{EFC8CA5C-5E88-4670-9F07-5B7231E266B4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de-DE" sz="1400" dirty="0"/>
            <a:t>Additional </a:t>
          </a:r>
          <a:r>
            <a:rPr lang="de-DE" sz="1400" b="1" dirty="0" err="1"/>
            <a:t>mandatory</a:t>
          </a:r>
          <a:r>
            <a:rPr lang="de-DE" sz="1400" dirty="0"/>
            <a:t> </a:t>
          </a:r>
          <a:r>
            <a:rPr lang="de-DE" sz="1400" dirty="0" err="1"/>
            <a:t>services</a:t>
          </a:r>
          <a:r>
            <a:rPr lang="de-DE" sz="1400" dirty="0"/>
            <a:t>: </a:t>
          </a:r>
          <a:r>
            <a:rPr lang="de-DE" sz="1400" b="1" dirty="0" err="1"/>
            <a:t>Weather</a:t>
          </a:r>
          <a:r>
            <a:rPr lang="de-DE" sz="1400" b="1" dirty="0"/>
            <a:t> Info</a:t>
          </a:r>
          <a:r>
            <a:rPr lang="de-DE" sz="1400" b="0" dirty="0"/>
            <a:t> and </a:t>
          </a:r>
          <a:r>
            <a:rPr lang="de-DE" sz="1400" b="1" dirty="0" err="1"/>
            <a:t>Conformance</a:t>
          </a:r>
          <a:r>
            <a:rPr lang="de-DE" sz="1400" b="1" dirty="0"/>
            <a:t> Monitoring</a:t>
          </a:r>
        </a:p>
      </dgm:t>
    </dgm:pt>
    <dgm:pt modelId="{B2FB66D1-340C-43E9-A973-3BA9183E40BD}" type="parTrans" cxnId="{D14DD63A-5191-47D3-AC73-14316155F07B}">
      <dgm:prSet/>
      <dgm:spPr/>
      <dgm:t>
        <a:bodyPr/>
        <a:lstStyle/>
        <a:p>
          <a:endParaRPr lang="de-DE" sz="1400"/>
        </a:p>
      </dgm:t>
    </dgm:pt>
    <dgm:pt modelId="{8E3B7017-27DB-4E34-9CAA-2B1724D7F1F3}" type="sibTrans" cxnId="{D14DD63A-5191-47D3-AC73-14316155F07B}">
      <dgm:prSet/>
      <dgm:spPr/>
      <dgm:t>
        <a:bodyPr/>
        <a:lstStyle/>
        <a:p>
          <a:endParaRPr lang="de-DE" sz="1400"/>
        </a:p>
      </dgm:t>
    </dgm:pt>
    <dgm:pt modelId="{4F19E0AF-B2B5-455C-8EC5-0D8F5A030A8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de-DE" sz="1400" dirty="0"/>
            <a:t>CISP </a:t>
          </a:r>
          <a:r>
            <a:rPr lang="de-DE" sz="1400" dirty="0" err="1"/>
            <a:t>responsible</a:t>
          </a:r>
          <a:r>
            <a:rPr lang="de-DE" sz="1400" dirty="0"/>
            <a:t> </a:t>
          </a:r>
          <a:r>
            <a:rPr lang="de-DE" sz="1400" dirty="0" err="1"/>
            <a:t>for</a:t>
          </a:r>
          <a:r>
            <a:rPr lang="de-DE" sz="1400" dirty="0"/>
            <a:t> Common Information Service - </a:t>
          </a:r>
          <a:r>
            <a:rPr lang="en-GB" sz="1400" dirty="0"/>
            <a:t>include corridor availability, RT vertiport schedules, and vertiport contact information.</a:t>
          </a:r>
          <a:endParaRPr lang="de-DE" sz="1400" dirty="0"/>
        </a:p>
      </dgm:t>
    </dgm:pt>
    <dgm:pt modelId="{AE116C68-E604-4843-AFBA-F92E97B643ED}" type="parTrans" cxnId="{FCC85715-7399-4126-B71F-2763210A473C}">
      <dgm:prSet/>
      <dgm:spPr/>
      <dgm:t>
        <a:bodyPr/>
        <a:lstStyle/>
        <a:p>
          <a:endParaRPr lang="de-DE" sz="1400"/>
        </a:p>
      </dgm:t>
    </dgm:pt>
    <dgm:pt modelId="{DE9A6B99-45AE-45F8-9CB3-71140FE23D42}" type="sibTrans" cxnId="{FCC85715-7399-4126-B71F-2763210A473C}">
      <dgm:prSet/>
      <dgm:spPr/>
      <dgm:t>
        <a:bodyPr/>
        <a:lstStyle/>
        <a:p>
          <a:endParaRPr lang="de-DE" sz="1400"/>
        </a:p>
      </dgm:t>
    </dgm:pt>
    <dgm:pt modelId="{FD38170C-0D95-4DCD-AA26-A91BB3F4E6B2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de-DE" sz="1400" dirty="0"/>
        </a:p>
      </dgm:t>
    </dgm:pt>
    <dgm:pt modelId="{17F8378E-A7D2-4F1B-816D-FAEE6E2F88C2}" type="parTrans" cxnId="{62F01FC7-270A-46A1-9FB3-F1728B93AFD7}">
      <dgm:prSet/>
      <dgm:spPr/>
      <dgm:t>
        <a:bodyPr/>
        <a:lstStyle/>
        <a:p>
          <a:endParaRPr lang="de-DE" sz="1400"/>
        </a:p>
      </dgm:t>
    </dgm:pt>
    <dgm:pt modelId="{3234B847-C06B-4BA8-BBD5-EAF1B5FC578A}" type="sibTrans" cxnId="{62F01FC7-270A-46A1-9FB3-F1728B93AFD7}">
      <dgm:prSet/>
      <dgm:spPr/>
      <dgm:t>
        <a:bodyPr/>
        <a:lstStyle/>
        <a:p>
          <a:endParaRPr lang="de-DE" sz="1400"/>
        </a:p>
      </dgm:t>
    </dgm:pt>
    <dgm:pt modelId="{B4CC4A85-7D08-49EA-9759-D51B3BD12B81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de-DE" sz="1400" dirty="0" err="1"/>
            <a:t>No</a:t>
          </a:r>
          <a:r>
            <a:rPr lang="de-DE" sz="1400" dirty="0"/>
            <a:t> </a:t>
          </a:r>
          <a:r>
            <a:rPr lang="de-DE" sz="1400" dirty="0" err="1"/>
            <a:t>change</a:t>
          </a:r>
          <a:r>
            <a:rPr lang="de-DE" sz="1400" dirty="0"/>
            <a:t> in </a:t>
          </a:r>
          <a:r>
            <a:rPr lang="de-DE" sz="1400" dirty="0" err="1"/>
            <a:t>core</a:t>
          </a:r>
          <a:r>
            <a:rPr lang="de-DE" sz="1400" dirty="0"/>
            <a:t> </a:t>
          </a:r>
          <a:r>
            <a:rPr lang="de-DE" sz="1400" dirty="0" err="1"/>
            <a:t>responsibilities</a:t>
          </a:r>
          <a:r>
            <a:rPr lang="de-DE" sz="1400" dirty="0"/>
            <a:t> but </a:t>
          </a:r>
          <a:r>
            <a:rPr lang="de-DE" sz="1400" b="1" dirty="0"/>
            <a:t>additional </a:t>
          </a:r>
          <a:r>
            <a:rPr lang="de-DE" sz="1400" b="1" dirty="0" err="1"/>
            <a:t>coordination</a:t>
          </a:r>
          <a:r>
            <a:rPr lang="de-DE" sz="1400" b="1" dirty="0"/>
            <a:t> </a:t>
          </a:r>
          <a:r>
            <a:rPr lang="de-DE" sz="1400" dirty="0" err="1"/>
            <a:t>with</a:t>
          </a:r>
          <a:r>
            <a:rPr lang="de-DE" sz="1400" dirty="0"/>
            <a:t> VMS, USSP, VCA </a:t>
          </a:r>
          <a:r>
            <a:rPr lang="de-DE" sz="1400" dirty="0" err="1"/>
            <a:t>operators</a:t>
          </a:r>
          <a:r>
            <a:rPr lang="de-DE" sz="1400" dirty="0"/>
            <a:t> (</a:t>
          </a:r>
          <a:r>
            <a:rPr lang="de-DE" sz="1400" dirty="0" err="1"/>
            <a:t>vertiport</a:t>
          </a:r>
          <a:r>
            <a:rPr lang="de-DE" sz="1400" dirty="0"/>
            <a:t> </a:t>
          </a:r>
          <a:r>
            <a:rPr lang="de-DE" sz="1400" dirty="0" err="1"/>
            <a:t>availability</a:t>
          </a:r>
          <a:r>
            <a:rPr lang="de-DE" sz="1400" dirty="0"/>
            <a:t>, </a:t>
          </a:r>
          <a:r>
            <a:rPr lang="de-DE" sz="1400" dirty="0" err="1"/>
            <a:t>handover</a:t>
          </a:r>
          <a:r>
            <a:rPr lang="de-DE" sz="1400" dirty="0"/>
            <a:t> </a:t>
          </a:r>
          <a:r>
            <a:rPr lang="de-DE" sz="1400" dirty="0" err="1"/>
            <a:t>coordination</a:t>
          </a:r>
          <a:r>
            <a:rPr lang="de-DE" sz="1400" dirty="0"/>
            <a:t>, </a:t>
          </a:r>
          <a:r>
            <a:rPr lang="de-DE" sz="1400" dirty="0" err="1"/>
            <a:t>contingency</a:t>
          </a:r>
          <a:r>
            <a:rPr lang="de-DE" sz="1400" dirty="0"/>
            <a:t> </a:t>
          </a:r>
          <a:r>
            <a:rPr lang="de-DE" sz="1400" dirty="0" err="1"/>
            <a:t>situations</a:t>
          </a:r>
          <a:r>
            <a:rPr lang="de-DE" sz="1400" dirty="0"/>
            <a:t>…)</a:t>
          </a:r>
        </a:p>
      </dgm:t>
    </dgm:pt>
    <dgm:pt modelId="{7CECE004-2E87-4B3A-BDE5-32EEC4BB192D}" type="parTrans" cxnId="{BBC2024C-DCF8-46AB-B9B9-6AC67A52504D}">
      <dgm:prSet/>
      <dgm:spPr/>
      <dgm:t>
        <a:bodyPr/>
        <a:lstStyle/>
        <a:p>
          <a:endParaRPr lang="de-DE" sz="1400"/>
        </a:p>
      </dgm:t>
    </dgm:pt>
    <dgm:pt modelId="{98349F85-ABE0-459F-AF95-84FF34CDAB9F}" type="sibTrans" cxnId="{BBC2024C-DCF8-46AB-B9B9-6AC67A52504D}">
      <dgm:prSet/>
      <dgm:spPr/>
      <dgm:t>
        <a:bodyPr/>
        <a:lstStyle/>
        <a:p>
          <a:endParaRPr lang="de-DE" sz="1400"/>
        </a:p>
      </dgm:t>
    </dgm:pt>
    <dgm:pt modelId="{9FA5E22F-8C9E-4F27-A592-CE1291B15683}">
      <dgm:prSet phldrT="[Text]" custT="1"/>
      <dgm:spPr/>
      <dgm:t>
        <a:bodyPr/>
        <a:lstStyle/>
        <a:p>
          <a:pPr>
            <a:buNone/>
          </a:pPr>
          <a:endParaRPr lang="de-DE" sz="1400" dirty="0"/>
        </a:p>
      </dgm:t>
    </dgm:pt>
    <dgm:pt modelId="{70663754-E454-47B6-BBA0-2E4741B37804}" type="parTrans" cxnId="{AC67D784-39C7-4FB2-B2B3-9F947C45B070}">
      <dgm:prSet/>
      <dgm:spPr/>
      <dgm:t>
        <a:bodyPr/>
        <a:lstStyle/>
        <a:p>
          <a:endParaRPr lang="de-DE" sz="1400"/>
        </a:p>
      </dgm:t>
    </dgm:pt>
    <dgm:pt modelId="{80E9A7B8-28FC-4F72-8284-2AADE5CB3B58}" type="sibTrans" cxnId="{AC67D784-39C7-4FB2-B2B3-9F947C45B070}">
      <dgm:prSet/>
      <dgm:spPr/>
      <dgm:t>
        <a:bodyPr/>
        <a:lstStyle/>
        <a:p>
          <a:endParaRPr lang="de-DE" sz="1400"/>
        </a:p>
      </dgm:t>
    </dgm:pt>
    <dgm:pt modelId="{1852DF8D-3DCC-4724-B23E-A3AA6A646FD1}" type="pres">
      <dgm:prSet presAssocID="{ABE39015-9902-47B1-B54C-6561C128749E}" presName="Name0" presStyleCnt="0">
        <dgm:presLayoutVars>
          <dgm:dir/>
          <dgm:animLvl val="lvl"/>
          <dgm:resizeHandles val="exact"/>
        </dgm:presLayoutVars>
      </dgm:prSet>
      <dgm:spPr/>
    </dgm:pt>
    <dgm:pt modelId="{D1F3193A-D17C-46CA-B110-4071CE275A69}" type="pres">
      <dgm:prSet presAssocID="{08AA38BD-538F-4F70-9297-02D8548B2229}" presName="composite" presStyleCnt="0"/>
      <dgm:spPr/>
    </dgm:pt>
    <dgm:pt modelId="{12CA0547-9779-4F24-AC9D-5DFF354C3CC1}" type="pres">
      <dgm:prSet presAssocID="{08AA38BD-538F-4F70-9297-02D8548B2229}" presName="parTx" presStyleLbl="alignNode1" presStyleIdx="0" presStyleCnt="3" custScaleY="100000">
        <dgm:presLayoutVars>
          <dgm:chMax val="0"/>
          <dgm:chPref val="0"/>
          <dgm:bulletEnabled val="1"/>
        </dgm:presLayoutVars>
      </dgm:prSet>
      <dgm:spPr/>
    </dgm:pt>
    <dgm:pt modelId="{DD1D0F16-8CDC-4EF1-8AF3-9AA1236146F7}" type="pres">
      <dgm:prSet presAssocID="{08AA38BD-538F-4F70-9297-02D8548B2229}" presName="desTx" presStyleLbl="alignAccFollowNode1" presStyleIdx="0" presStyleCnt="3" custScaleY="99750">
        <dgm:presLayoutVars>
          <dgm:bulletEnabled val="1"/>
        </dgm:presLayoutVars>
      </dgm:prSet>
      <dgm:spPr/>
    </dgm:pt>
    <dgm:pt modelId="{D2A9DA2F-C3BB-47D5-B741-A07113DD5934}" type="pres">
      <dgm:prSet presAssocID="{15FEA81C-5B30-43D0-A31D-542E8FE9C8B3}" presName="space" presStyleCnt="0"/>
      <dgm:spPr/>
    </dgm:pt>
    <dgm:pt modelId="{DB603763-B878-41DF-A907-AF8AF1BF356E}" type="pres">
      <dgm:prSet presAssocID="{A361ECD8-F8F7-4FCE-B85C-4E7729C4CCB5}" presName="composite" presStyleCnt="0"/>
      <dgm:spPr/>
    </dgm:pt>
    <dgm:pt modelId="{0CC0FEA2-E7CA-4BA2-B150-713C55E98C9D}" type="pres">
      <dgm:prSet presAssocID="{A361ECD8-F8F7-4FCE-B85C-4E7729C4CCB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BAA018D-65A7-4835-84AB-9F9A2C353465}" type="pres">
      <dgm:prSet presAssocID="{A361ECD8-F8F7-4FCE-B85C-4E7729C4CCB5}" presName="desTx" presStyleLbl="alignAccFollowNode1" presStyleIdx="1" presStyleCnt="3">
        <dgm:presLayoutVars>
          <dgm:bulletEnabled val="1"/>
        </dgm:presLayoutVars>
      </dgm:prSet>
      <dgm:spPr/>
    </dgm:pt>
    <dgm:pt modelId="{8779D424-728D-47BA-B32B-F9A6097A1A74}" type="pres">
      <dgm:prSet presAssocID="{1109AECD-768A-4A90-B3B0-35B11DE1EB6C}" presName="space" presStyleCnt="0"/>
      <dgm:spPr/>
    </dgm:pt>
    <dgm:pt modelId="{8A956A7C-3202-4B08-B41D-89D7F78A3AEB}" type="pres">
      <dgm:prSet presAssocID="{7485ACC0-B1C6-4BCD-8A1A-5414BB343A51}" presName="composite" presStyleCnt="0"/>
      <dgm:spPr/>
    </dgm:pt>
    <dgm:pt modelId="{331DD4AE-A489-4D63-ACF2-2B129523298B}" type="pres">
      <dgm:prSet presAssocID="{7485ACC0-B1C6-4BCD-8A1A-5414BB343A5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98275E3-F0D8-4AA5-BE44-8ECC00F47F96}" type="pres">
      <dgm:prSet presAssocID="{7485ACC0-B1C6-4BCD-8A1A-5414BB343A5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9A42F02-7D4D-4847-8E7B-77EDBB313F21}" srcId="{7485ACC0-B1C6-4BCD-8A1A-5414BB343A51}" destId="{3A9D98A6-4F8D-44BB-8393-981C965CD8E6}" srcOrd="3" destOrd="0" parTransId="{BD3508AC-29A2-4E75-BE0C-B9590DC1FFDD}" sibTransId="{91F3E224-F185-435F-B40D-7775BCEAAD74}"/>
    <dgm:cxn modelId="{A27D5E0A-2DE5-4FA0-B0A7-C2820CA49007}" srcId="{A361ECD8-F8F7-4FCE-B85C-4E7729C4CCB5}" destId="{FBBAB95C-B0B9-4AFE-9BBA-CFE06FC17435}" srcOrd="0" destOrd="0" parTransId="{8B3D9B78-6411-480B-B051-5CF200ECBABE}" sibTransId="{9A7E457A-EC1C-4330-AB86-6A6D749D2666}"/>
    <dgm:cxn modelId="{5A26310C-79E5-43E0-8D45-74B6A4CF994C}" type="presOf" srcId="{9FA5E22F-8C9E-4F27-A592-CE1291B15683}" destId="{298275E3-F0D8-4AA5-BE44-8ECC00F47F96}" srcOrd="0" destOrd="1" presId="urn:microsoft.com/office/officeart/2005/8/layout/hList1"/>
    <dgm:cxn modelId="{9BDFFE0E-08D3-48E3-94AF-B941C0966C63}" type="presOf" srcId="{3A9D98A6-4F8D-44BB-8393-981C965CD8E6}" destId="{298275E3-F0D8-4AA5-BE44-8ECC00F47F96}" srcOrd="0" destOrd="3" presId="urn:microsoft.com/office/officeart/2005/8/layout/hList1"/>
    <dgm:cxn modelId="{1FAD2515-5D41-4733-8239-7178227FF9A0}" type="presOf" srcId="{B4CC4A85-7D08-49EA-9759-D51B3BD12B81}" destId="{298275E3-F0D8-4AA5-BE44-8ECC00F47F96}" srcOrd="0" destOrd="2" presId="urn:microsoft.com/office/officeart/2005/8/layout/hList1"/>
    <dgm:cxn modelId="{FCC85715-7399-4126-B71F-2763210A473C}" srcId="{A361ECD8-F8F7-4FCE-B85C-4E7729C4CCB5}" destId="{4F19E0AF-B2B5-455C-8EC5-0D8F5A030A86}" srcOrd="4" destOrd="0" parTransId="{AE116C68-E604-4843-AFBA-F92E97B643ED}" sibTransId="{DE9A6B99-45AE-45F8-9CB3-71140FE23D42}"/>
    <dgm:cxn modelId="{90D1F617-0FD8-492D-A848-834368848420}" srcId="{08AA38BD-538F-4F70-9297-02D8548B2229}" destId="{4EA81FF2-C8B9-43B5-83E2-4CE896D7F7BB}" srcOrd="6" destOrd="0" parTransId="{C80B5A1D-0FFE-499E-982F-F83A0A447D0B}" sibTransId="{F29C7818-2F87-4A8E-B0F3-74A8A6C7AD61}"/>
    <dgm:cxn modelId="{69442F25-E31E-4BD4-936A-4F0B4CA63BB4}" type="presOf" srcId="{6B170C9A-228F-46E0-BF66-AE59127CB26B}" destId="{DD1D0F16-8CDC-4EF1-8AF3-9AA1236146F7}" srcOrd="0" destOrd="7" presId="urn:microsoft.com/office/officeart/2005/8/layout/hList1"/>
    <dgm:cxn modelId="{53356D32-8577-4D28-B36A-426DCC2BA5A9}" srcId="{ABE39015-9902-47B1-B54C-6561C128749E}" destId="{7485ACC0-B1C6-4BCD-8A1A-5414BB343A51}" srcOrd="2" destOrd="0" parTransId="{1EE060E7-EBDE-4F02-9AED-0125665E972C}" sibTransId="{54DC6EB3-F14D-433D-B7E8-90E1F46279ED}"/>
    <dgm:cxn modelId="{D14DD63A-5191-47D3-AC73-14316155F07B}" srcId="{A361ECD8-F8F7-4FCE-B85C-4E7729C4CCB5}" destId="{EFC8CA5C-5E88-4670-9F07-5B7231E266B4}" srcOrd="1" destOrd="0" parTransId="{B2FB66D1-340C-43E9-A973-3BA9183E40BD}" sibTransId="{8E3B7017-27DB-4E34-9CAA-2B1724D7F1F3}"/>
    <dgm:cxn modelId="{EF62F93D-F63D-40B4-8B05-B94FBFF9CD3F}" srcId="{08AA38BD-538F-4F70-9297-02D8548B2229}" destId="{3C56A4AC-9374-4EFE-A66C-0995E676CEA2}" srcOrd="5" destOrd="0" parTransId="{620FDFFB-D6B3-4582-ACB0-70CDB69AD09A}" sibTransId="{469BF5F3-710F-4BB0-A59C-E1C2447465C1}"/>
    <dgm:cxn modelId="{579B3A5B-4778-41CB-AEA6-554DDF70ED2D}" type="presOf" srcId="{4EA81FF2-C8B9-43B5-83E2-4CE896D7F7BB}" destId="{DD1D0F16-8CDC-4EF1-8AF3-9AA1236146F7}" srcOrd="0" destOrd="6" presId="urn:microsoft.com/office/officeart/2005/8/layout/hList1"/>
    <dgm:cxn modelId="{5729025E-E58A-477A-93E8-5CFCA39AD1DD}" type="presOf" srcId="{3C56A4AC-9374-4EFE-A66C-0995E676CEA2}" destId="{DD1D0F16-8CDC-4EF1-8AF3-9AA1236146F7}" srcOrd="0" destOrd="5" presId="urn:microsoft.com/office/officeart/2005/8/layout/hList1"/>
    <dgm:cxn modelId="{11599F44-8EF8-4DBB-940C-EC535C66BA22}" srcId="{08AA38BD-538F-4F70-9297-02D8548B2229}" destId="{90D8DF66-0308-420D-B071-8D4CB7ABDA9E}" srcOrd="0" destOrd="0" parTransId="{1467D00A-6C40-4C98-914A-B6E2535DC982}" sibTransId="{52146F59-2BB8-4B30-858E-BA8A77D6EA75}"/>
    <dgm:cxn modelId="{90F01A45-8434-46A6-B010-F9B84D8E6E43}" srcId="{A361ECD8-F8F7-4FCE-B85C-4E7729C4CCB5}" destId="{72DA1E7B-CFE9-41A4-891D-46872EDDF0FB}" srcOrd="2" destOrd="0" parTransId="{FEA206C0-3311-4979-AEEE-CF0699F6CBCA}" sibTransId="{0C2E4591-C714-4D40-8B11-01ED7C21EB06}"/>
    <dgm:cxn modelId="{CB139146-3DEC-46CD-B13B-C8E6ADFFF8F8}" type="presOf" srcId="{A361ECD8-F8F7-4FCE-B85C-4E7729C4CCB5}" destId="{0CC0FEA2-E7CA-4BA2-B150-713C55E98C9D}" srcOrd="0" destOrd="0" presId="urn:microsoft.com/office/officeart/2005/8/layout/hList1"/>
    <dgm:cxn modelId="{BBC2024C-DCF8-46AB-B9B9-6AC67A52504D}" srcId="{7485ACC0-B1C6-4BCD-8A1A-5414BB343A51}" destId="{B4CC4A85-7D08-49EA-9759-D51B3BD12B81}" srcOrd="2" destOrd="0" parTransId="{7CECE004-2E87-4B3A-BDE5-32EEC4BB192D}" sibTransId="{98349F85-ABE0-459F-AF95-84FF34CDAB9F}"/>
    <dgm:cxn modelId="{1E71446F-8616-4508-B245-F184065F9A8F}" type="presOf" srcId="{0A2E1107-9C70-4016-8437-D03C9F54AB53}" destId="{DD1D0F16-8CDC-4EF1-8AF3-9AA1236146F7}" srcOrd="0" destOrd="2" presId="urn:microsoft.com/office/officeart/2005/8/layout/hList1"/>
    <dgm:cxn modelId="{DCC2B173-3B9C-43C0-8A26-F3C2956093AE}" srcId="{ABE39015-9902-47B1-B54C-6561C128749E}" destId="{A361ECD8-F8F7-4FCE-B85C-4E7729C4CCB5}" srcOrd="1" destOrd="0" parTransId="{23D3EEDD-34E9-4CE2-9F80-F2B973DAED5E}" sibTransId="{1109AECD-768A-4A90-B3B0-35B11DE1EB6C}"/>
    <dgm:cxn modelId="{4CE8BF54-209E-49EC-A20E-EC29388A104B}" type="presOf" srcId="{E9E1AA89-BD76-4AD7-B349-A6CE20732D9E}" destId="{298275E3-F0D8-4AA5-BE44-8ECC00F47F96}" srcOrd="0" destOrd="0" presId="urn:microsoft.com/office/officeart/2005/8/layout/hList1"/>
    <dgm:cxn modelId="{400DCB55-5F0D-439A-8B56-FA6970D5CD05}" type="presOf" srcId="{90D8DF66-0308-420D-B071-8D4CB7ABDA9E}" destId="{DD1D0F16-8CDC-4EF1-8AF3-9AA1236146F7}" srcOrd="0" destOrd="0" presId="urn:microsoft.com/office/officeart/2005/8/layout/hList1"/>
    <dgm:cxn modelId="{0E02C757-F7C6-41EA-A769-5FFE4CF11E5B}" srcId="{7485ACC0-B1C6-4BCD-8A1A-5414BB343A51}" destId="{E9E1AA89-BD76-4AD7-B349-A6CE20732D9E}" srcOrd="0" destOrd="0" parTransId="{C14B5D08-4297-41F9-938C-955442B15517}" sibTransId="{61067710-447A-4FEE-947B-D16F53481965}"/>
    <dgm:cxn modelId="{AC67D784-39C7-4FB2-B2B3-9F947C45B070}" srcId="{7485ACC0-B1C6-4BCD-8A1A-5414BB343A51}" destId="{9FA5E22F-8C9E-4F27-A592-CE1291B15683}" srcOrd="1" destOrd="0" parTransId="{70663754-E454-47B6-BBA0-2E4741B37804}" sibTransId="{80E9A7B8-28FC-4F72-8284-2AADE5CB3B58}"/>
    <dgm:cxn modelId="{6EC4718D-2BE8-4AC4-9CA7-15FA25944B37}" type="presOf" srcId="{08AA38BD-538F-4F70-9297-02D8548B2229}" destId="{12CA0547-9779-4F24-AC9D-5DFF354C3CC1}" srcOrd="0" destOrd="0" presId="urn:microsoft.com/office/officeart/2005/8/layout/hList1"/>
    <dgm:cxn modelId="{0DDD06A1-86B9-4FCF-8153-BD7371081AF3}" srcId="{08AA38BD-538F-4F70-9297-02D8548B2229}" destId="{0A2E1107-9C70-4016-8437-D03C9F54AB53}" srcOrd="2" destOrd="0" parTransId="{E54E57D7-4381-4562-A926-5A91F44AFB4C}" sibTransId="{5F5502C1-9B3F-4237-A8A8-12E4FBB20045}"/>
    <dgm:cxn modelId="{B32A79A9-B285-4D3B-BA93-89C8F625FB45}" srcId="{08AA38BD-538F-4F70-9297-02D8548B2229}" destId="{D5568D1B-57BD-48A1-BAF7-ECAEF5A0A06E}" srcOrd="1" destOrd="0" parTransId="{DBCA6DF6-43E5-4DC8-A738-DA1C93BF9EF7}" sibTransId="{657FED1E-2850-4B91-B0CD-B2631494B095}"/>
    <dgm:cxn modelId="{6AD8F2AA-C2CD-431B-810F-789ADEF9D51A}" srcId="{08AA38BD-538F-4F70-9297-02D8548B2229}" destId="{9DF073D8-229D-4C27-91B3-01813248B945}" srcOrd="4" destOrd="0" parTransId="{FC784226-4E40-4CEA-8CB3-C7D198A7A7D8}" sibTransId="{B42B977F-4DD4-4166-A61E-A17C238E3F8D}"/>
    <dgm:cxn modelId="{03D589AC-9337-4ABF-891F-82B914C45C0C}" type="presOf" srcId="{72DA1E7B-CFE9-41A4-891D-46872EDDF0FB}" destId="{7BAA018D-65A7-4835-84AB-9F9A2C353465}" srcOrd="0" destOrd="2" presId="urn:microsoft.com/office/officeart/2005/8/layout/hList1"/>
    <dgm:cxn modelId="{65A80DBD-C82A-44E1-90C2-ED876A740561}" type="presOf" srcId="{ABE39015-9902-47B1-B54C-6561C128749E}" destId="{1852DF8D-3DCC-4724-B23E-A3AA6A646FD1}" srcOrd="0" destOrd="0" presId="urn:microsoft.com/office/officeart/2005/8/layout/hList1"/>
    <dgm:cxn modelId="{FBB0DCBE-9807-43F9-85B5-A0E9573A2904}" type="presOf" srcId="{EFC8CA5C-5E88-4670-9F07-5B7231E266B4}" destId="{7BAA018D-65A7-4835-84AB-9F9A2C353465}" srcOrd="0" destOrd="1" presId="urn:microsoft.com/office/officeart/2005/8/layout/hList1"/>
    <dgm:cxn modelId="{8AC2B6C0-C901-458D-8A79-99DAC40E7AFB}" type="presOf" srcId="{FD38170C-0D95-4DCD-AA26-A91BB3F4E6B2}" destId="{7BAA018D-65A7-4835-84AB-9F9A2C353465}" srcOrd="0" destOrd="3" presId="urn:microsoft.com/office/officeart/2005/8/layout/hList1"/>
    <dgm:cxn modelId="{09939CC2-181D-4914-A7D8-0D7FCB5DA1A3}" srcId="{08AA38BD-538F-4F70-9297-02D8548B2229}" destId="{D7A814D5-B35D-49C9-A155-5DB45DD81C47}" srcOrd="3" destOrd="0" parTransId="{D8BB8E7C-27CB-40C7-9FCA-89019199ABE8}" sibTransId="{118EE893-D8FB-4748-99AA-2760BD818B1C}"/>
    <dgm:cxn modelId="{F83B25C3-E3F0-4F4E-9EEF-3F0464B6362D}" type="presOf" srcId="{7485ACC0-B1C6-4BCD-8A1A-5414BB343A51}" destId="{331DD4AE-A489-4D63-ACF2-2B129523298B}" srcOrd="0" destOrd="0" presId="urn:microsoft.com/office/officeart/2005/8/layout/hList1"/>
    <dgm:cxn modelId="{3EC82BC5-456A-4119-8637-6E31ADFECDD6}" type="presOf" srcId="{D5568D1B-57BD-48A1-BAF7-ECAEF5A0A06E}" destId="{DD1D0F16-8CDC-4EF1-8AF3-9AA1236146F7}" srcOrd="0" destOrd="1" presId="urn:microsoft.com/office/officeart/2005/8/layout/hList1"/>
    <dgm:cxn modelId="{62F01FC7-270A-46A1-9FB3-F1728B93AFD7}" srcId="{A361ECD8-F8F7-4FCE-B85C-4E7729C4CCB5}" destId="{FD38170C-0D95-4DCD-AA26-A91BB3F4E6B2}" srcOrd="3" destOrd="0" parTransId="{17F8378E-A7D2-4F1B-816D-FAEE6E2F88C2}" sibTransId="{3234B847-C06B-4BA8-BBD5-EAF1B5FC578A}"/>
    <dgm:cxn modelId="{E6C73AC9-21AA-4DC1-BE98-E1ECB1556D88}" srcId="{ABE39015-9902-47B1-B54C-6561C128749E}" destId="{08AA38BD-538F-4F70-9297-02D8548B2229}" srcOrd="0" destOrd="0" parTransId="{B1550731-036D-4FFE-AB01-BBC190F0F14E}" sibTransId="{15FEA81C-5B30-43D0-A31D-542E8FE9C8B3}"/>
    <dgm:cxn modelId="{9F1EA6CB-CF35-41AA-9EF7-0024D9B1B4EB}" type="presOf" srcId="{4F19E0AF-B2B5-455C-8EC5-0D8F5A030A86}" destId="{7BAA018D-65A7-4835-84AB-9F9A2C353465}" srcOrd="0" destOrd="4" presId="urn:microsoft.com/office/officeart/2005/8/layout/hList1"/>
    <dgm:cxn modelId="{1785CFE5-58FB-4CCA-AA7C-62516F593327}" type="presOf" srcId="{FBBAB95C-B0B9-4AFE-9BBA-CFE06FC17435}" destId="{7BAA018D-65A7-4835-84AB-9F9A2C353465}" srcOrd="0" destOrd="0" presId="urn:microsoft.com/office/officeart/2005/8/layout/hList1"/>
    <dgm:cxn modelId="{D81FF8E6-702A-4F82-B4CF-9191B17B885F}" type="presOf" srcId="{D7A814D5-B35D-49C9-A155-5DB45DD81C47}" destId="{DD1D0F16-8CDC-4EF1-8AF3-9AA1236146F7}" srcOrd="0" destOrd="3" presId="urn:microsoft.com/office/officeart/2005/8/layout/hList1"/>
    <dgm:cxn modelId="{B8C5ECE8-3B4F-48D5-A39F-9111EF35B461}" srcId="{08AA38BD-538F-4F70-9297-02D8548B2229}" destId="{6B170C9A-228F-46E0-BF66-AE59127CB26B}" srcOrd="7" destOrd="0" parTransId="{4236F0E8-179E-472F-9F00-8ADF71BE1DBF}" sibTransId="{4C18E998-CB2A-4F3D-96AE-6F91FA221134}"/>
    <dgm:cxn modelId="{961590F3-F73C-41F7-A167-11A45E226CD4}" type="presOf" srcId="{9DF073D8-229D-4C27-91B3-01813248B945}" destId="{DD1D0F16-8CDC-4EF1-8AF3-9AA1236146F7}" srcOrd="0" destOrd="4" presId="urn:microsoft.com/office/officeart/2005/8/layout/hList1"/>
    <dgm:cxn modelId="{6DBEEDA8-4FC9-4178-BB1B-DF1859826EC5}" type="presParOf" srcId="{1852DF8D-3DCC-4724-B23E-A3AA6A646FD1}" destId="{D1F3193A-D17C-46CA-B110-4071CE275A69}" srcOrd="0" destOrd="0" presId="urn:microsoft.com/office/officeart/2005/8/layout/hList1"/>
    <dgm:cxn modelId="{B4E9C5AE-B2DF-4F75-A845-625D25B4E005}" type="presParOf" srcId="{D1F3193A-D17C-46CA-B110-4071CE275A69}" destId="{12CA0547-9779-4F24-AC9D-5DFF354C3CC1}" srcOrd="0" destOrd="0" presId="urn:microsoft.com/office/officeart/2005/8/layout/hList1"/>
    <dgm:cxn modelId="{2A6EF255-2B77-442C-918E-A3BC438449E3}" type="presParOf" srcId="{D1F3193A-D17C-46CA-B110-4071CE275A69}" destId="{DD1D0F16-8CDC-4EF1-8AF3-9AA1236146F7}" srcOrd="1" destOrd="0" presId="urn:microsoft.com/office/officeart/2005/8/layout/hList1"/>
    <dgm:cxn modelId="{DD49FE1D-A505-418B-B346-86B6BE257D9C}" type="presParOf" srcId="{1852DF8D-3DCC-4724-B23E-A3AA6A646FD1}" destId="{D2A9DA2F-C3BB-47D5-B741-A07113DD5934}" srcOrd="1" destOrd="0" presId="urn:microsoft.com/office/officeart/2005/8/layout/hList1"/>
    <dgm:cxn modelId="{CF72444C-4C9D-4E16-BB44-E21D18EF9595}" type="presParOf" srcId="{1852DF8D-3DCC-4724-B23E-A3AA6A646FD1}" destId="{DB603763-B878-41DF-A907-AF8AF1BF356E}" srcOrd="2" destOrd="0" presId="urn:microsoft.com/office/officeart/2005/8/layout/hList1"/>
    <dgm:cxn modelId="{91B1E17A-685E-4E0E-AEA2-CC4FECCBA7B7}" type="presParOf" srcId="{DB603763-B878-41DF-A907-AF8AF1BF356E}" destId="{0CC0FEA2-E7CA-4BA2-B150-713C55E98C9D}" srcOrd="0" destOrd="0" presId="urn:microsoft.com/office/officeart/2005/8/layout/hList1"/>
    <dgm:cxn modelId="{A57F0150-AE18-4CE3-9763-FA54EEBC496D}" type="presParOf" srcId="{DB603763-B878-41DF-A907-AF8AF1BF356E}" destId="{7BAA018D-65A7-4835-84AB-9F9A2C353465}" srcOrd="1" destOrd="0" presId="urn:microsoft.com/office/officeart/2005/8/layout/hList1"/>
    <dgm:cxn modelId="{CC47B0C8-0CE1-4C38-8DA6-46ECEE49CDA8}" type="presParOf" srcId="{1852DF8D-3DCC-4724-B23E-A3AA6A646FD1}" destId="{8779D424-728D-47BA-B32B-F9A6097A1A74}" srcOrd="3" destOrd="0" presId="urn:microsoft.com/office/officeart/2005/8/layout/hList1"/>
    <dgm:cxn modelId="{63F75049-B90B-44D8-9159-6E30C72A5D4F}" type="presParOf" srcId="{1852DF8D-3DCC-4724-B23E-A3AA6A646FD1}" destId="{8A956A7C-3202-4B08-B41D-89D7F78A3AEB}" srcOrd="4" destOrd="0" presId="urn:microsoft.com/office/officeart/2005/8/layout/hList1"/>
    <dgm:cxn modelId="{0641D818-3DCD-49EF-84CF-33FE22EBA25D}" type="presParOf" srcId="{8A956A7C-3202-4B08-B41D-89D7F78A3AEB}" destId="{331DD4AE-A489-4D63-ACF2-2B129523298B}" srcOrd="0" destOrd="0" presId="urn:microsoft.com/office/officeart/2005/8/layout/hList1"/>
    <dgm:cxn modelId="{2E81072A-387A-4555-9271-A8D01B8DB62A}" type="presParOf" srcId="{8A956A7C-3202-4B08-B41D-89D7F78A3AEB}" destId="{298275E3-F0D8-4AA5-BE44-8ECC00F47F9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6DA141-B2F9-4692-8509-25D42FFF4212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963B87C-B051-4D71-AEA0-68D25D216ACB}">
      <dgm:prSet phldrT="[Text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1400" b="1" dirty="0" err="1"/>
            <a:t>Capacity</a:t>
          </a:r>
          <a:r>
            <a:rPr lang="de-DE" sz="1400" b="1" dirty="0"/>
            <a:t> Management</a:t>
          </a:r>
        </a:p>
      </dgm:t>
    </dgm:pt>
    <dgm:pt modelId="{B1EB6A0F-26C9-4064-BC41-73F171E745B9}" type="parTrans" cxnId="{711791A2-0EA4-408C-9FFB-E677AD290B47}">
      <dgm:prSet/>
      <dgm:spPr/>
      <dgm:t>
        <a:bodyPr/>
        <a:lstStyle/>
        <a:p>
          <a:endParaRPr lang="de-DE" sz="1200"/>
        </a:p>
      </dgm:t>
    </dgm:pt>
    <dgm:pt modelId="{D600F74F-C217-4DC7-820C-6E3005A4DF9C}" type="sibTrans" cxnId="{711791A2-0EA4-408C-9FFB-E677AD290B47}">
      <dgm:prSet/>
      <dgm:spPr/>
      <dgm:t>
        <a:bodyPr/>
        <a:lstStyle/>
        <a:p>
          <a:endParaRPr lang="de-DE" sz="1200"/>
        </a:p>
      </dgm:t>
    </dgm:pt>
    <dgm:pt modelId="{2A3E064B-060C-42EF-B620-C205D1A8E1E0}">
      <dgm:prSet phldrT="[Text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 anchor="b"/>
        <a:lstStyle/>
        <a:p>
          <a:pPr>
            <a:lnSpc>
              <a:spcPct val="0"/>
            </a:lnSpc>
            <a:spcAft>
              <a:spcPts val="0"/>
            </a:spcAft>
          </a:pPr>
          <a:r>
            <a:rPr lang="de-DE" sz="1400" dirty="0"/>
            <a:t>Infrastructure</a:t>
          </a:r>
          <a:r>
            <a:rPr lang="de-DE" sz="3200" dirty="0"/>
            <a:t> </a:t>
          </a:r>
        </a:p>
      </dgm:t>
    </dgm:pt>
    <dgm:pt modelId="{99C30387-B94F-4D0D-875E-90A9247DE558}" type="parTrans" cxnId="{EF7594E9-E571-4E35-938D-DCCD99B0F48F}">
      <dgm:prSet/>
      <dgm:spPr/>
      <dgm:t>
        <a:bodyPr/>
        <a:lstStyle/>
        <a:p>
          <a:endParaRPr lang="de-DE" sz="1200"/>
        </a:p>
      </dgm:t>
    </dgm:pt>
    <dgm:pt modelId="{64E931F2-7847-4B73-BB12-60BB1C52DC29}" type="sibTrans" cxnId="{EF7594E9-E571-4E35-938D-DCCD99B0F48F}">
      <dgm:prSet/>
      <dgm:spPr/>
      <dgm:t>
        <a:bodyPr/>
        <a:lstStyle/>
        <a:p>
          <a:endParaRPr lang="de-DE" sz="1200"/>
        </a:p>
      </dgm:t>
    </dgm:pt>
    <dgm:pt modelId="{D32EAA25-DAE3-4217-AF71-29417DBAD876}">
      <dgm:prSet phldrT="[Text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de-DE" sz="1400" dirty="0"/>
            <a:t>Slot </a:t>
          </a:r>
          <a:r>
            <a:rPr lang="de-DE" sz="1400" dirty="0" err="1"/>
            <a:t>Allocation</a:t>
          </a:r>
          <a:endParaRPr lang="de-DE" sz="1400" dirty="0"/>
        </a:p>
      </dgm:t>
    </dgm:pt>
    <dgm:pt modelId="{9A2EE4E0-CE28-473C-B540-8FE1967A76FD}" type="parTrans" cxnId="{85ABC396-4459-4B87-B66E-FDA8E9CDBB7E}">
      <dgm:prSet/>
      <dgm:spPr/>
      <dgm:t>
        <a:bodyPr/>
        <a:lstStyle/>
        <a:p>
          <a:endParaRPr lang="de-DE" sz="1200"/>
        </a:p>
      </dgm:t>
    </dgm:pt>
    <dgm:pt modelId="{3ED661DA-2639-4DDB-AC03-C449A60DAE76}" type="sibTrans" cxnId="{85ABC396-4459-4B87-B66E-FDA8E9CDBB7E}">
      <dgm:prSet/>
      <dgm:spPr/>
      <dgm:t>
        <a:bodyPr/>
        <a:lstStyle/>
        <a:p>
          <a:endParaRPr lang="de-DE" sz="1200"/>
        </a:p>
      </dgm:t>
    </dgm:pt>
    <dgm:pt modelId="{186C4AA6-E8E9-4011-8F18-F5147BFF12C6}">
      <dgm:prSet phldrT="[Text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de-DE" sz="1400" dirty="0"/>
            <a:t>Collaborative </a:t>
          </a:r>
          <a:r>
            <a:rPr lang="de-DE" sz="1400" dirty="0" err="1"/>
            <a:t>Decision</a:t>
          </a:r>
          <a:r>
            <a:rPr lang="de-DE" sz="1400" dirty="0"/>
            <a:t> Making</a:t>
          </a:r>
        </a:p>
      </dgm:t>
    </dgm:pt>
    <dgm:pt modelId="{85EDAD4A-511D-4C9C-A3A0-3D6209AE892E}" type="parTrans" cxnId="{17C1CCA8-6FD7-49AF-B9AC-13059437955A}">
      <dgm:prSet/>
      <dgm:spPr/>
      <dgm:t>
        <a:bodyPr/>
        <a:lstStyle/>
        <a:p>
          <a:endParaRPr lang="de-DE" sz="1200"/>
        </a:p>
      </dgm:t>
    </dgm:pt>
    <dgm:pt modelId="{DDBE9056-5E63-4D33-B379-8F1CD3F50DA3}" type="sibTrans" cxnId="{17C1CCA8-6FD7-49AF-B9AC-13059437955A}">
      <dgm:prSet/>
      <dgm:spPr/>
      <dgm:t>
        <a:bodyPr/>
        <a:lstStyle/>
        <a:p>
          <a:endParaRPr lang="de-DE" sz="1200"/>
        </a:p>
      </dgm:t>
    </dgm:pt>
    <dgm:pt modelId="{82558757-A26F-441C-8F12-385E4C14B313}" type="pres">
      <dgm:prSet presAssocID="{C26DA141-B2F9-4692-8509-25D42FFF421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BA987E-CBFB-4891-8D05-77141B72CB02}" type="pres">
      <dgm:prSet presAssocID="{B963B87C-B051-4D71-AEA0-68D25D216ACB}" presName="centerShape" presStyleLbl="node0" presStyleIdx="0" presStyleCnt="1" custScaleX="196131" custScaleY="105088"/>
      <dgm:spPr/>
    </dgm:pt>
    <dgm:pt modelId="{5D9A9979-2916-4E00-9B05-D50075E2D13F}" type="pres">
      <dgm:prSet presAssocID="{99C30387-B94F-4D0D-875E-90A9247DE558}" presName="parTrans" presStyleLbl="bgSibTrans2D1" presStyleIdx="0" presStyleCnt="3" custLinFactNeighborX="-14580" custLinFactNeighborY="66787"/>
      <dgm:spPr/>
    </dgm:pt>
    <dgm:pt modelId="{2D446AAA-3694-4E1E-80F5-CB8CC21D7310}" type="pres">
      <dgm:prSet presAssocID="{2A3E064B-060C-42EF-B620-C205D1A8E1E0}" presName="node" presStyleLbl="node1" presStyleIdx="0" presStyleCnt="3" custScaleX="155640" custScaleY="83807" custRadScaleRad="152574" custRadScaleInc="-22090">
        <dgm:presLayoutVars>
          <dgm:bulletEnabled val="1"/>
        </dgm:presLayoutVars>
      </dgm:prSet>
      <dgm:spPr/>
    </dgm:pt>
    <dgm:pt modelId="{7C5DDFAC-D05C-4AEE-BDCA-AF894192AD4E}" type="pres">
      <dgm:prSet presAssocID="{9A2EE4E0-CE28-473C-B540-8FE1967A76FD}" presName="parTrans" presStyleLbl="bgSibTrans2D1" presStyleIdx="1" presStyleCnt="3"/>
      <dgm:spPr/>
    </dgm:pt>
    <dgm:pt modelId="{BEE257BD-34FB-4CC8-BFA2-67495A633558}" type="pres">
      <dgm:prSet presAssocID="{D32EAA25-DAE3-4217-AF71-29417DBAD876}" presName="node" presStyleLbl="node1" presStyleIdx="1" presStyleCnt="3" custScaleX="167371" custScaleY="90356">
        <dgm:presLayoutVars>
          <dgm:bulletEnabled val="1"/>
        </dgm:presLayoutVars>
      </dgm:prSet>
      <dgm:spPr/>
    </dgm:pt>
    <dgm:pt modelId="{EBE190BE-441D-4FD2-BD9E-5BB2CB27FB21}" type="pres">
      <dgm:prSet presAssocID="{85EDAD4A-511D-4C9C-A3A0-3D6209AE892E}" presName="parTrans" presStyleLbl="bgSibTrans2D1" presStyleIdx="2" presStyleCnt="3" custLinFactNeighborX="16694" custLinFactNeighborY="73162"/>
      <dgm:spPr/>
    </dgm:pt>
    <dgm:pt modelId="{F558AA48-D18C-48F9-B818-743A8B8E7D28}" type="pres">
      <dgm:prSet presAssocID="{186C4AA6-E8E9-4011-8F18-F5147BFF12C6}" presName="node" presStyleLbl="node1" presStyleIdx="2" presStyleCnt="3" custScaleX="228628" custScaleY="90356" custRadScaleRad="168756" custRadScaleInc="25716">
        <dgm:presLayoutVars>
          <dgm:bulletEnabled val="1"/>
        </dgm:presLayoutVars>
      </dgm:prSet>
      <dgm:spPr/>
    </dgm:pt>
  </dgm:ptLst>
  <dgm:cxnLst>
    <dgm:cxn modelId="{1917D941-CD75-435E-8713-8788C3DEE3CB}" type="presOf" srcId="{186C4AA6-E8E9-4011-8F18-F5147BFF12C6}" destId="{F558AA48-D18C-48F9-B818-743A8B8E7D28}" srcOrd="0" destOrd="0" presId="urn:microsoft.com/office/officeart/2005/8/layout/radial4"/>
    <dgm:cxn modelId="{388C184B-EB3A-4DEF-AE76-128454C7F537}" type="presOf" srcId="{D32EAA25-DAE3-4217-AF71-29417DBAD876}" destId="{BEE257BD-34FB-4CC8-BFA2-67495A633558}" srcOrd="0" destOrd="0" presId="urn:microsoft.com/office/officeart/2005/8/layout/radial4"/>
    <dgm:cxn modelId="{1875504E-5EAD-4090-AE5C-044E37D57F88}" type="presOf" srcId="{C26DA141-B2F9-4692-8509-25D42FFF4212}" destId="{82558757-A26F-441C-8F12-385E4C14B313}" srcOrd="0" destOrd="0" presId="urn:microsoft.com/office/officeart/2005/8/layout/radial4"/>
    <dgm:cxn modelId="{ADF0BA52-D79F-4667-BF5D-E7A83E22AEFA}" type="presOf" srcId="{99C30387-B94F-4D0D-875E-90A9247DE558}" destId="{5D9A9979-2916-4E00-9B05-D50075E2D13F}" srcOrd="0" destOrd="0" presId="urn:microsoft.com/office/officeart/2005/8/layout/radial4"/>
    <dgm:cxn modelId="{A1A72792-AFFF-4868-AD2D-21F6D57D3ABE}" type="presOf" srcId="{2A3E064B-060C-42EF-B620-C205D1A8E1E0}" destId="{2D446AAA-3694-4E1E-80F5-CB8CC21D7310}" srcOrd="0" destOrd="0" presId="urn:microsoft.com/office/officeart/2005/8/layout/radial4"/>
    <dgm:cxn modelId="{85ABC396-4459-4B87-B66E-FDA8E9CDBB7E}" srcId="{B963B87C-B051-4D71-AEA0-68D25D216ACB}" destId="{D32EAA25-DAE3-4217-AF71-29417DBAD876}" srcOrd="1" destOrd="0" parTransId="{9A2EE4E0-CE28-473C-B540-8FE1967A76FD}" sibTransId="{3ED661DA-2639-4DDB-AC03-C449A60DAE76}"/>
    <dgm:cxn modelId="{711791A2-0EA4-408C-9FFB-E677AD290B47}" srcId="{C26DA141-B2F9-4692-8509-25D42FFF4212}" destId="{B963B87C-B051-4D71-AEA0-68D25D216ACB}" srcOrd="0" destOrd="0" parTransId="{B1EB6A0F-26C9-4064-BC41-73F171E745B9}" sibTransId="{D600F74F-C217-4DC7-820C-6E3005A4DF9C}"/>
    <dgm:cxn modelId="{00D198A5-323D-4CB3-A8A7-D2D8C3A6BF12}" type="presOf" srcId="{9A2EE4E0-CE28-473C-B540-8FE1967A76FD}" destId="{7C5DDFAC-D05C-4AEE-BDCA-AF894192AD4E}" srcOrd="0" destOrd="0" presId="urn:microsoft.com/office/officeart/2005/8/layout/radial4"/>
    <dgm:cxn modelId="{17C1CCA8-6FD7-49AF-B9AC-13059437955A}" srcId="{B963B87C-B051-4D71-AEA0-68D25D216ACB}" destId="{186C4AA6-E8E9-4011-8F18-F5147BFF12C6}" srcOrd="2" destOrd="0" parTransId="{85EDAD4A-511D-4C9C-A3A0-3D6209AE892E}" sibTransId="{DDBE9056-5E63-4D33-B379-8F1CD3F50DA3}"/>
    <dgm:cxn modelId="{FCE14EA9-6DE5-4EA0-AF50-510FBA1D56E5}" type="presOf" srcId="{B963B87C-B051-4D71-AEA0-68D25D216ACB}" destId="{CDBA987E-CBFB-4891-8D05-77141B72CB02}" srcOrd="0" destOrd="0" presId="urn:microsoft.com/office/officeart/2005/8/layout/radial4"/>
    <dgm:cxn modelId="{571824B7-233D-4AA9-B86C-BA2310383C43}" type="presOf" srcId="{85EDAD4A-511D-4C9C-A3A0-3D6209AE892E}" destId="{EBE190BE-441D-4FD2-BD9E-5BB2CB27FB21}" srcOrd="0" destOrd="0" presId="urn:microsoft.com/office/officeart/2005/8/layout/radial4"/>
    <dgm:cxn modelId="{EF7594E9-E571-4E35-938D-DCCD99B0F48F}" srcId="{B963B87C-B051-4D71-AEA0-68D25D216ACB}" destId="{2A3E064B-060C-42EF-B620-C205D1A8E1E0}" srcOrd="0" destOrd="0" parTransId="{99C30387-B94F-4D0D-875E-90A9247DE558}" sibTransId="{64E931F2-7847-4B73-BB12-60BB1C52DC29}"/>
    <dgm:cxn modelId="{37811502-3D00-4438-9740-BE1643072E78}" type="presParOf" srcId="{82558757-A26F-441C-8F12-385E4C14B313}" destId="{CDBA987E-CBFB-4891-8D05-77141B72CB02}" srcOrd="0" destOrd="0" presId="urn:microsoft.com/office/officeart/2005/8/layout/radial4"/>
    <dgm:cxn modelId="{88D2A5DD-9419-4DB8-99CC-5B4D2C392642}" type="presParOf" srcId="{82558757-A26F-441C-8F12-385E4C14B313}" destId="{5D9A9979-2916-4E00-9B05-D50075E2D13F}" srcOrd="1" destOrd="0" presId="urn:microsoft.com/office/officeart/2005/8/layout/radial4"/>
    <dgm:cxn modelId="{94985AA3-552D-4F4A-AAF5-755BD013ED18}" type="presParOf" srcId="{82558757-A26F-441C-8F12-385E4C14B313}" destId="{2D446AAA-3694-4E1E-80F5-CB8CC21D7310}" srcOrd="2" destOrd="0" presId="urn:microsoft.com/office/officeart/2005/8/layout/radial4"/>
    <dgm:cxn modelId="{A5E95EC4-2652-4AB8-9B22-5B0BFC4224E2}" type="presParOf" srcId="{82558757-A26F-441C-8F12-385E4C14B313}" destId="{7C5DDFAC-D05C-4AEE-BDCA-AF894192AD4E}" srcOrd="3" destOrd="0" presId="urn:microsoft.com/office/officeart/2005/8/layout/radial4"/>
    <dgm:cxn modelId="{1E03F50C-6FCE-4473-AE94-7247EE902710}" type="presParOf" srcId="{82558757-A26F-441C-8F12-385E4C14B313}" destId="{BEE257BD-34FB-4CC8-BFA2-67495A633558}" srcOrd="4" destOrd="0" presId="urn:microsoft.com/office/officeart/2005/8/layout/radial4"/>
    <dgm:cxn modelId="{A805DDD0-C6C4-43FD-BA53-3EDA63135DFD}" type="presParOf" srcId="{82558757-A26F-441C-8F12-385E4C14B313}" destId="{EBE190BE-441D-4FD2-BD9E-5BB2CB27FB21}" srcOrd="5" destOrd="0" presId="urn:microsoft.com/office/officeart/2005/8/layout/radial4"/>
    <dgm:cxn modelId="{AD321678-52D8-41BC-B579-D23BC79592A4}" type="presParOf" srcId="{82558757-A26F-441C-8F12-385E4C14B313}" destId="{F558AA48-D18C-48F9-B818-743A8B8E7D2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4D8B8A-6817-4268-8C2F-3DA0EC333475}">
      <dsp:nvSpPr>
        <dsp:cNvPr id="0" name=""/>
        <dsp:cNvSpPr/>
      </dsp:nvSpPr>
      <dsp:spPr>
        <a:xfrm>
          <a:off x="0" y="0"/>
          <a:ext cx="11684509" cy="214574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22F545-AA63-4E3F-9703-D3883A099381}">
      <dsp:nvSpPr>
        <dsp:cNvPr id="0" name=""/>
        <dsp:cNvSpPr/>
      </dsp:nvSpPr>
      <dsp:spPr>
        <a:xfrm>
          <a:off x="350535" y="286099"/>
          <a:ext cx="3432324" cy="1573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63DB1B-9329-4F62-A9A8-CF56291647B1}">
      <dsp:nvSpPr>
        <dsp:cNvPr id="0" name=""/>
        <dsp:cNvSpPr/>
      </dsp:nvSpPr>
      <dsp:spPr>
        <a:xfrm rot="10800000">
          <a:off x="350535" y="2145748"/>
          <a:ext cx="3432324" cy="262258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b="1" kern="1200" dirty="0">
              <a:solidFill>
                <a:srgbClr val="001F5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Collision risk with runway traffic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60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Risk of collision b/w </a:t>
          </a:r>
          <a:r>
            <a:rPr lang="en-GB" sz="1600" b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manned and VCA </a:t>
          </a:r>
          <a:r>
            <a:rPr lang="en-GB" sz="160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traffic </a:t>
          </a:r>
          <a:r>
            <a:rPr lang="en-GB" sz="1600" b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below</a:t>
          </a:r>
          <a:r>
            <a:rPr lang="en-GB" sz="160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a Target Level of Safety (</a:t>
          </a:r>
          <a:r>
            <a:rPr lang="en-GB" sz="1600" b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TLS</a:t>
          </a:r>
          <a:r>
            <a:rPr lang="en-GB" sz="160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). (</a:t>
          </a:r>
          <a:r>
            <a:rPr lang="en-GB" sz="1600" b="0" kern="1200" dirty="0" err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MonteCarlo</a:t>
          </a:r>
          <a:r>
            <a:rPr lang="en-GB" sz="1600" b="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) </a:t>
          </a:r>
          <a:r>
            <a:rPr lang="en-GB" sz="1600" b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Simulation against real traffic data</a:t>
          </a:r>
          <a:r>
            <a:rPr lang="en-GB" sz="1600" b="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. </a:t>
          </a:r>
          <a:r>
            <a:rPr lang="en-GB" sz="1600" b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To be assessed site-specifically using actual traffic data</a:t>
          </a:r>
          <a:r>
            <a:rPr lang="en-GB" sz="160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de-DE" sz="1600" kern="1200" dirty="0">
            <a:solidFill>
              <a:schemeClr val="bg1"/>
            </a:solidFill>
          </a:endParaRPr>
        </a:p>
      </dsp:txBody>
      <dsp:txXfrm rot="10800000">
        <a:off x="431188" y="2145748"/>
        <a:ext cx="3271018" cy="2541929"/>
      </dsp:txXfrm>
    </dsp:sp>
    <dsp:sp modelId="{DF1D2002-B0AA-4CA9-9356-BEB62BA7C03F}">
      <dsp:nvSpPr>
        <dsp:cNvPr id="0" name=""/>
        <dsp:cNvSpPr/>
      </dsp:nvSpPr>
      <dsp:spPr>
        <a:xfrm>
          <a:off x="4126092" y="286099"/>
          <a:ext cx="3432324" cy="1573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58000" b="-5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A62DF-3768-4A7C-92DA-0C070D65288C}">
      <dsp:nvSpPr>
        <dsp:cNvPr id="0" name=""/>
        <dsp:cNvSpPr/>
      </dsp:nvSpPr>
      <dsp:spPr>
        <a:xfrm rot="10800000">
          <a:off x="4126092" y="2145748"/>
          <a:ext cx="3432324" cy="262258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b="1" kern="1200" dirty="0">
              <a:solidFill>
                <a:srgbClr val="001F5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Route compatibility with existing traffic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600" b="1" kern="1200" dirty="0"/>
            <a:t>Containment boundary methodology to </a:t>
          </a:r>
          <a:r>
            <a:rPr lang="en-GB" sz="1600" kern="1200" dirty="0"/>
            <a:t>assess VCA </a:t>
          </a:r>
          <a:r>
            <a:rPr lang="en-GB" sz="1600" b="1" kern="1200" dirty="0"/>
            <a:t>route compatibility </a:t>
          </a:r>
          <a:r>
            <a:rPr lang="en-GB" sz="1600" kern="1200" dirty="0"/>
            <a:t>with existing airport operations. Applicable to </a:t>
          </a:r>
          <a:r>
            <a:rPr lang="en-GB" sz="1600" b="1" kern="1200" dirty="0"/>
            <a:t>any airport environment. Standard step in the vertiport placement assessment</a:t>
          </a:r>
          <a:r>
            <a:rPr lang="en-GB" sz="1600" kern="1200" dirty="0"/>
            <a:t>.</a:t>
          </a:r>
          <a:endParaRPr lang="de-DE" sz="1600" kern="1200" dirty="0">
            <a:solidFill>
              <a:srgbClr val="001F59"/>
            </a:solidFill>
          </a:endParaRPr>
        </a:p>
      </dsp:txBody>
      <dsp:txXfrm rot="10800000">
        <a:off x="4206745" y="2145748"/>
        <a:ext cx="3271018" cy="2541929"/>
      </dsp:txXfrm>
    </dsp:sp>
    <dsp:sp modelId="{5F854D37-9400-426D-9661-B36C2F0BECD1}">
      <dsp:nvSpPr>
        <dsp:cNvPr id="0" name=""/>
        <dsp:cNvSpPr/>
      </dsp:nvSpPr>
      <dsp:spPr>
        <a:xfrm>
          <a:off x="7901649" y="286099"/>
          <a:ext cx="3432324" cy="1573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587A68-AA05-4234-9D6F-CBA02E3F9C71}">
      <dsp:nvSpPr>
        <dsp:cNvPr id="0" name=""/>
        <dsp:cNvSpPr/>
      </dsp:nvSpPr>
      <dsp:spPr>
        <a:xfrm rot="10800000">
          <a:off x="7901649" y="2145748"/>
          <a:ext cx="3432324" cy="262258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b="1" kern="1200" dirty="0">
              <a:solidFill>
                <a:srgbClr val="001F5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Meteorological usability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GB" sz="1600" b="1" kern="1200" dirty="0">
            <a:solidFill>
              <a:schemeClr val="bg1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600" b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Wind analysis </a:t>
          </a:r>
          <a:r>
            <a:rPr lang="en-GB" sz="160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based on </a:t>
          </a:r>
          <a:r>
            <a:rPr lang="en-GB" sz="1600" b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multi-year historical data </a:t>
          </a:r>
          <a:r>
            <a:rPr lang="en-GB" sz="160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to </a:t>
          </a:r>
          <a:r>
            <a:rPr lang="en-GB" sz="1600" b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determine optimal track orientations</a:t>
          </a:r>
          <a:r>
            <a:rPr lang="en-GB" sz="1600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GB" sz="1600" i="1" kern="1200" dirty="0">
            <a:solidFill>
              <a:schemeClr val="bg1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600" i="1" kern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Regulatory gap: lack of standardised wind restrictions for VCA.</a:t>
          </a:r>
          <a:endParaRPr lang="de-DE" sz="1600" i="1" kern="1200" dirty="0">
            <a:solidFill>
              <a:schemeClr val="bg1"/>
            </a:solidFill>
          </a:endParaRPr>
        </a:p>
      </dsp:txBody>
      <dsp:txXfrm rot="10800000">
        <a:off x="7982302" y="2145748"/>
        <a:ext cx="3271018" cy="2541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A0547-9779-4F24-AC9D-5DFF354C3CC1}">
      <dsp:nvSpPr>
        <dsp:cNvPr id="0" name=""/>
        <dsp:cNvSpPr/>
      </dsp:nvSpPr>
      <dsp:spPr>
        <a:xfrm>
          <a:off x="11241" y="-16413"/>
          <a:ext cx="3003347" cy="3093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 err="1"/>
            <a:t>Vertiport</a:t>
          </a:r>
          <a:r>
            <a:rPr lang="de-DE" sz="1400" b="1" kern="1200" dirty="0"/>
            <a:t> Management Services</a:t>
          </a:r>
        </a:p>
      </dsp:txBody>
      <dsp:txXfrm>
        <a:off x="11241" y="-16413"/>
        <a:ext cx="3003347" cy="309392"/>
      </dsp:txXfrm>
    </dsp:sp>
    <dsp:sp modelId="{DD1D0F16-8CDC-4EF1-8AF3-9AA1236146F7}">
      <dsp:nvSpPr>
        <dsp:cNvPr id="0" name=""/>
        <dsp:cNvSpPr/>
      </dsp:nvSpPr>
      <dsp:spPr>
        <a:xfrm>
          <a:off x="11241" y="296225"/>
          <a:ext cx="3003347" cy="259068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400" kern="1200" dirty="0"/>
            <a:t>Provided by the vertiport management entity through VM System.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Vertiport Resource Management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Vertiport Availability Service</a:t>
          </a:r>
          <a:endParaRPr lang="de-DE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Vertiport Authorisation Service</a:t>
          </a:r>
          <a:endParaRPr lang="de-DE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Scheduling and Slot Allocation</a:t>
          </a:r>
          <a:endParaRPr lang="de-DE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Ground Movement Coordination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Passenger Flow Management</a:t>
          </a:r>
          <a:endParaRPr lang="de-DE" sz="1400" kern="1200" dirty="0"/>
        </a:p>
      </dsp:txBody>
      <dsp:txXfrm>
        <a:off x="11241" y="296225"/>
        <a:ext cx="3003347" cy="2590685"/>
      </dsp:txXfrm>
    </dsp:sp>
    <dsp:sp modelId="{0CC0FEA2-E7CA-4BA2-B150-713C55E98C9D}">
      <dsp:nvSpPr>
        <dsp:cNvPr id="0" name=""/>
        <dsp:cNvSpPr/>
      </dsp:nvSpPr>
      <dsp:spPr>
        <a:xfrm>
          <a:off x="3434646" y="0"/>
          <a:ext cx="3000414" cy="309392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/>
            <a:t>U-</a:t>
          </a:r>
          <a:r>
            <a:rPr lang="de-DE" sz="1400" b="1" kern="1200" dirty="0" err="1"/>
            <a:t>space</a:t>
          </a:r>
          <a:r>
            <a:rPr lang="de-DE" sz="1400" b="1" kern="1200" dirty="0"/>
            <a:t> Services</a:t>
          </a:r>
        </a:p>
      </dsp:txBody>
      <dsp:txXfrm>
        <a:off x="3434646" y="0"/>
        <a:ext cx="3000414" cy="309392"/>
      </dsp:txXfrm>
    </dsp:sp>
    <dsp:sp modelId="{7BAA018D-65A7-4835-84AB-9F9A2C353465}">
      <dsp:nvSpPr>
        <dsp:cNvPr id="0" name=""/>
        <dsp:cNvSpPr/>
      </dsp:nvSpPr>
      <dsp:spPr>
        <a:xfrm>
          <a:off x="3434646" y="309392"/>
          <a:ext cx="3000414" cy="256110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400" kern="1200" dirty="0"/>
            <a:t>USSP provides traffic management through digital services and information exchange.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Additional </a:t>
          </a:r>
          <a:r>
            <a:rPr lang="de-DE" sz="1400" b="1" kern="1200" dirty="0" err="1"/>
            <a:t>mandatory</a:t>
          </a:r>
          <a:r>
            <a:rPr lang="de-DE" sz="1400" kern="1200" dirty="0"/>
            <a:t> </a:t>
          </a:r>
          <a:r>
            <a:rPr lang="de-DE" sz="1400" kern="1200" dirty="0" err="1"/>
            <a:t>services</a:t>
          </a:r>
          <a:r>
            <a:rPr lang="de-DE" sz="1400" kern="1200" dirty="0"/>
            <a:t>: </a:t>
          </a:r>
          <a:r>
            <a:rPr lang="de-DE" sz="1400" b="1" kern="1200" dirty="0" err="1"/>
            <a:t>Weather</a:t>
          </a:r>
          <a:r>
            <a:rPr lang="de-DE" sz="1400" b="1" kern="1200" dirty="0"/>
            <a:t> Info</a:t>
          </a:r>
          <a:r>
            <a:rPr lang="de-DE" sz="1400" b="0" kern="1200" dirty="0"/>
            <a:t> and </a:t>
          </a:r>
          <a:r>
            <a:rPr lang="de-DE" sz="1400" b="1" kern="1200" dirty="0" err="1"/>
            <a:t>Conformance</a:t>
          </a:r>
          <a:r>
            <a:rPr lang="de-DE" sz="1400" b="1" kern="1200" dirty="0"/>
            <a:t> Monitoring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U-plan Information Service</a:t>
          </a:r>
          <a:endParaRPr lang="de-DE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400" kern="1200" dirty="0"/>
            <a:t>CISP </a:t>
          </a:r>
          <a:r>
            <a:rPr lang="de-DE" sz="1400" kern="1200" dirty="0" err="1"/>
            <a:t>responsible</a:t>
          </a:r>
          <a:r>
            <a:rPr lang="de-DE" sz="1400" kern="1200" dirty="0"/>
            <a:t> </a:t>
          </a:r>
          <a:r>
            <a:rPr lang="de-DE" sz="1400" kern="1200" dirty="0" err="1"/>
            <a:t>for</a:t>
          </a:r>
          <a:r>
            <a:rPr lang="de-DE" sz="1400" kern="1200" dirty="0"/>
            <a:t> Common Information Service - </a:t>
          </a:r>
          <a:r>
            <a:rPr lang="en-GB" sz="1400" kern="1200" dirty="0"/>
            <a:t>include corridor availability, RT vertiport schedules, and vertiport contact information.</a:t>
          </a:r>
          <a:endParaRPr lang="de-DE" sz="1400" kern="1200" dirty="0"/>
        </a:p>
      </dsp:txBody>
      <dsp:txXfrm>
        <a:off x="3434646" y="309392"/>
        <a:ext cx="3000414" cy="2561104"/>
      </dsp:txXfrm>
    </dsp:sp>
    <dsp:sp modelId="{331DD4AE-A489-4D63-ACF2-2B129523298B}">
      <dsp:nvSpPr>
        <dsp:cNvPr id="0" name=""/>
        <dsp:cNvSpPr/>
      </dsp:nvSpPr>
      <dsp:spPr>
        <a:xfrm>
          <a:off x="6855119" y="0"/>
          <a:ext cx="3000414" cy="309392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/>
            <a:t>ATS Services</a:t>
          </a:r>
        </a:p>
      </dsp:txBody>
      <dsp:txXfrm>
        <a:off x="6855119" y="0"/>
        <a:ext cx="3000414" cy="309392"/>
      </dsp:txXfrm>
    </dsp:sp>
    <dsp:sp modelId="{298275E3-F0D8-4AA5-BE44-8ECC00F47F96}">
      <dsp:nvSpPr>
        <dsp:cNvPr id="0" name=""/>
        <dsp:cNvSpPr/>
      </dsp:nvSpPr>
      <dsp:spPr>
        <a:xfrm>
          <a:off x="6855119" y="309392"/>
          <a:ext cx="3000414" cy="256110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400" kern="1200" dirty="0"/>
            <a:t>ATC </a:t>
          </a:r>
          <a:r>
            <a:rPr lang="de-DE" sz="1400" kern="1200" dirty="0" err="1"/>
            <a:t>services</a:t>
          </a:r>
          <a:r>
            <a:rPr lang="de-DE" sz="1400" kern="1200" dirty="0"/>
            <a:t> </a:t>
          </a:r>
          <a:r>
            <a:rPr lang="de-DE" sz="1400" kern="1200" dirty="0" err="1"/>
            <a:t>provided</a:t>
          </a:r>
          <a:r>
            <a:rPr lang="de-DE" sz="1400" kern="1200" dirty="0"/>
            <a:t> </a:t>
          </a:r>
          <a:r>
            <a:rPr lang="de-DE" sz="1400" kern="1200" dirty="0" err="1"/>
            <a:t>by</a:t>
          </a:r>
          <a:r>
            <a:rPr lang="de-DE" sz="1400" kern="1200" dirty="0"/>
            <a:t> ATCO </a:t>
          </a:r>
          <a:r>
            <a:rPr lang="de-DE" sz="1400" kern="1200" dirty="0" err="1"/>
            <a:t>when</a:t>
          </a:r>
          <a:r>
            <a:rPr lang="de-DE" sz="1400" kern="1200" dirty="0"/>
            <a:t> </a:t>
          </a:r>
          <a:r>
            <a:rPr lang="de-DE" sz="1400" kern="1200" dirty="0" err="1"/>
            <a:t>vertiport</a:t>
          </a:r>
          <a:r>
            <a:rPr lang="de-DE" sz="1400" kern="1200" dirty="0"/>
            <a:t> </a:t>
          </a:r>
          <a:r>
            <a:rPr lang="de-DE" sz="1400" kern="1200" dirty="0" err="1"/>
            <a:t>operates</a:t>
          </a:r>
          <a:r>
            <a:rPr lang="de-DE" sz="1400" kern="1200" dirty="0"/>
            <a:t> </a:t>
          </a:r>
          <a:r>
            <a:rPr lang="de-DE" sz="1400" kern="1200" dirty="0" err="1"/>
            <a:t>within</a:t>
          </a:r>
          <a:r>
            <a:rPr lang="de-DE" sz="1400" kern="1200" dirty="0"/>
            <a:t> </a:t>
          </a:r>
          <a:r>
            <a:rPr lang="de-DE" sz="1400" kern="1200" dirty="0" err="1"/>
            <a:t>or</a:t>
          </a:r>
          <a:r>
            <a:rPr lang="de-DE" sz="1400" kern="1200" dirty="0"/>
            <a:t> </a:t>
          </a:r>
          <a:r>
            <a:rPr lang="de-DE" sz="1400" kern="1200" dirty="0" err="1"/>
            <a:t>next</a:t>
          </a:r>
          <a:r>
            <a:rPr lang="de-DE" sz="1400" kern="1200" dirty="0"/>
            <a:t> </a:t>
          </a:r>
          <a:r>
            <a:rPr lang="de-DE" sz="1400" kern="1200" dirty="0" err="1"/>
            <a:t>to</a:t>
          </a:r>
          <a:r>
            <a:rPr lang="de-DE" sz="1400" kern="1200" dirty="0"/>
            <a:t> </a:t>
          </a:r>
          <a:r>
            <a:rPr lang="de-DE" sz="1400" kern="1200" dirty="0" err="1"/>
            <a:t>controlled</a:t>
          </a:r>
          <a:r>
            <a:rPr lang="de-DE" sz="1400" kern="1200" dirty="0"/>
            <a:t> </a:t>
          </a:r>
          <a:r>
            <a:rPr lang="de-DE" sz="1400" kern="1200" dirty="0" err="1"/>
            <a:t>airspace</a:t>
          </a:r>
          <a:r>
            <a:rPr lang="de-DE" sz="1400" kern="1200" dirty="0"/>
            <a:t>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e-DE" sz="1400" kern="1200" dirty="0" err="1"/>
            <a:t>No</a:t>
          </a:r>
          <a:r>
            <a:rPr lang="de-DE" sz="1400" kern="1200" dirty="0"/>
            <a:t> </a:t>
          </a:r>
          <a:r>
            <a:rPr lang="de-DE" sz="1400" kern="1200" dirty="0" err="1"/>
            <a:t>change</a:t>
          </a:r>
          <a:r>
            <a:rPr lang="de-DE" sz="1400" kern="1200" dirty="0"/>
            <a:t> in </a:t>
          </a:r>
          <a:r>
            <a:rPr lang="de-DE" sz="1400" kern="1200" dirty="0" err="1"/>
            <a:t>core</a:t>
          </a:r>
          <a:r>
            <a:rPr lang="de-DE" sz="1400" kern="1200" dirty="0"/>
            <a:t> </a:t>
          </a:r>
          <a:r>
            <a:rPr lang="de-DE" sz="1400" kern="1200" dirty="0" err="1"/>
            <a:t>responsibilities</a:t>
          </a:r>
          <a:r>
            <a:rPr lang="de-DE" sz="1400" kern="1200" dirty="0"/>
            <a:t> but </a:t>
          </a:r>
          <a:r>
            <a:rPr lang="de-DE" sz="1400" b="1" kern="1200" dirty="0"/>
            <a:t>additional </a:t>
          </a:r>
          <a:r>
            <a:rPr lang="de-DE" sz="1400" b="1" kern="1200" dirty="0" err="1"/>
            <a:t>coordination</a:t>
          </a:r>
          <a:r>
            <a:rPr lang="de-DE" sz="1400" b="1" kern="1200" dirty="0"/>
            <a:t> </a:t>
          </a:r>
          <a:r>
            <a:rPr lang="de-DE" sz="1400" kern="1200" dirty="0" err="1"/>
            <a:t>with</a:t>
          </a:r>
          <a:r>
            <a:rPr lang="de-DE" sz="1400" kern="1200" dirty="0"/>
            <a:t> VMS, USSP, VCA </a:t>
          </a:r>
          <a:r>
            <a:rPr lang="de-DE" sz="1400" kern="1200" dirty="0" err="1"/>
            <a:t>operators</a:t>
          </a:r>
          <a:r>
            <a:rPr lang="de-DE" sz="1400" kern="1200" dirty="0"/>
            <a:t> (</a:t>
          </a:r>
          <a:r>
            <a:rPr lang="de-DE" sz="1400" kern="1200" dirty="0" err="1"/>
            <a:t>vertiport</a:t>
          </a:r>
          <a:r>
            <a:rPr lang="de-DE" sz="1400" kern="1200" dirty="0"/>
            <a:t> </a:t>
          </a:r>
          <a:r>
            <a:rPr lang="de-DE" sz="1400" kern="1200" dirty="0" err="1"/>
            <a:t>availability</a:t>
          </a:r>
          <a:r>
            <a:rPr lang="de-DE" sz="1400" kern="1200" dirty="0"/>
            <a:t>, </a:t>
          </a:r>
          <a:r>
            <a:rPr lang="de-DE" sz="1400" kern="1200" dirty="0" err="1"/>
            <a:t>handover</a:t>
          </a:r>
          <a:r>
            <a:rPr lang="de-DE" sz="1400" kern="1200" dirty="0"/>
            <a:t> </a:t>
          </a:r>
          <a:r>
            <a:rPr lang="de-DE" sz="1400" kern="1200" dirty="0" err="1"/>
            <a:t>coordination</a:t>
          </a:r>
          <a:r>
            <a:rPr lang="de-DE" sz="1400" kern="1200" dirty="0"/>
            <a:t>, </a:t>
          </a:r>
          <a:r>
            <a:rPr lang="de-DE" sz="1400" kern="1200" dirty="0" err="1"/>
            <a:t>contingency</a:t>
          </a:r>
          <a:r>
            <a:rPr lang="de-DE" sz="1400" kern="1200" dirty="0"/>
            <a:t> </a:t>
          </a:r>
          <a:r>
            <a:rPr lang="de-DE" sz="1400" kern="1200" dirty="0" err="1"/>
            <a:t>situations</a:t>
          </a:r>
          <a:r>
            <a:rPr lang="de-DE" sz="1400" kern="1200" dirty="0"/>
            <a:t>…)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400" kern="1200" dirty="0"/>
        </a:p>
      </dsp:txBody>
      <dsp:txXfrm>
        <a:off x="6855119" y="309392"/>
        <a:ext cx="3000414" cy="25611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BA987E-CBFB-4891-8D05-77141B72CB02}">
      <dsp:nvSpPr>
        <dsp:cNvPr id="0" name=""/>
        <dsp:cNvSpPr/>
      </dsp:nvSpPr>
      <dsp:spPr>
        <a:xfrm>
          <a:off x="1337246" y="883812"/>
          <a:ext cx="1525589" cy="817418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accent1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 err="1"/>
            <a:t>Capacity</a:t>
          </a:r>
          <a:r>
            <a:rPr lang="de-DE" sz="1400" b="1" kern="1200" dirty="0"/>
            <a:t> Management</a:t>
          </a:r>
        </a:p>
      </dsp:txBody>
      <dsp:txXfrm>
        <a:off x="1560663" y="1003520"/>
        <a:ext cx="1078755" cy="578002"/>
      </dsp:txXfrm>
    </dsp:sp>
    <dsp:sp modelId="{5D9A9979-2916-4E00-9B05-D50075E2D13F}">
      <dsp:nvSpPr>
        <dsp:cNvPr id="0" name=""/>
        <dsp:cNvSpPr/>
      </dsp:nvSpPr>
      <dsp:spPr>
        <a:xfrm rot="12104760">
          <a:off x="499065" y="909982"/>
          <a:ext cx="849551" cy="22168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446AAA-3694-4E1E-80F5-CB8CC21D7310}">
      <dsp:nvSpPr>
        <dsp:cNvPr id="0" name=""/>
        <dsp:cNvSpPr/>
      </dsp:nvSpPr>
      <dsp:spPr>
        <a:xfrm>
          <a:off x="78108" y="467674"/>
          <a:ext cx="1150102" cy="495433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1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b" anchorCtr="0">
          <a:noAutofit/>
        </a:bodyPr>
        <a:lstStyle/>
        <a:p>
          <a:pPr marL="0" lvl="0" indent="0" algn="ctr" defTabSz="622300">
            <a:lnSpc>
              <a:spcPct val="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400" kern="1200" dirty="0"/>
            <a:t>Infrastructure</a:t>
          </a:r>
          <a:r>
            <a:rPr lang="de-DE" sz="3200" kern="1200" dirty="0"/>
            <a:t> </a:t>
          </a:r>
        </a:p>
      </dsp:txBody>
      <dsp:txXfrm>
        <a:off x="92619" y="482185"/>
        <a:ext cx="1121080" cy="466411"/>
      </dsp:txXfrm>
    </dsp:sp>
    <dsp:sp modelId="{7C5DDFAC-D05C-4AEE-BDCA-AF894192AD4E}">
      <dsp:nvSpPr>
        <dsp:cNvPr id="0" name=""/>
        <dsp:cNvSpPr/>
      </dsp:nvSpPr>
      <dsp:spPr>
        <a:xfrm rot="16200000">
          <a:off x="1810747" y="450001"/>
          <a:ext cx="578588" cy="22168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257BD-34FB-4CC8-BFA2-67495A633558}">
      <dsp:nvSpPr>
        <dsp:cNvPr id="0" name=""/>
        <dsp:cNvSpPr/>
      </dsp:nvSpPr>
      <dsp:spPr>
        <a:xfrm>
          <a:off x="1481647" y="4475"/>
          <a:ext cx="1236788" cy="53414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1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Slot </a:t>
          </a:r>
          <a:r>
            <a:rPr lang="de-DE" sz="1400" kern="1200" dirty="0" err="1"/>
            <a:t>Allocation</a:t>
          </a:r>
          <a:endParaRPr lang="de-DE" sz="1400" kern="1200" dirty="0"/>
        </a:p>
      </dsp:txBody>
      <dsp:txXfrm>
        <a:off x="1497292" y="20120"/>
        <a:ext cx="1205498" cy="502858"/>
      </dsp:txXfrm>
    </dsp:sp>
    <dsp:sp modelId="{EBE190BE-441D-4FD2-BD9E-5BB2CB27FB21}">
      <dsp:nvSpPr>
        <dsp:cNvPr id="0" name=""/>
        <dsp:cNvSpPr/>
      </dsp:nvSpPr>
      <dsp:spPr>
        <a:xfrm rot="20356260">
          <a:off x="2895339" y="928021"/>
          <a:ext cx="911326" cy="22168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8AA48-D18C-48F9-B818-743A8B8E7D28}">
      <dsp:nvSpPr>
        <dsp:cNvPr id="0" name=""/>
        <dsp:cNvSpPr/>
      </dsp:nvSpPr>
      <dsp:spPr>
        <a:xfrm>
          <a:off x="2780308" y="448319"/>
          <a:ext cx="1689447" cy="53414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1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Collaborative </a:t>
          </a:r>
          <a:r>
            <a:rPr lang="de-DE" sz="1400" kern="1200" dirty="0" err="1"/>
            <a:t>Decision</a:t>
          </a:r>
          <a:r>
            <a:rPr lang="de-DE" sz="1400" kern="1200" dirty="0"/>
            <a:t> Making</a:t>
          </a:r>
        </a:p>
      </dsp:txBody>
      <dsp:txXfrm>
        <a:off x="2795953" y="463964"/>
        <a:ext cx="1658157" cy="5028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E0701-1279-674F-85B0-BBD88D152F28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A9573-4D05-FE4C-BC54-30B66E5E649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5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717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020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117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720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005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030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545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578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709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1600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850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544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2019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032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555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3063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1000"/>
              </a:spcAft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30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454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781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309DB8-266F-BDAD-A7B1-51BF9F29C4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41836" y="675445"/>
            <a:ext cx="1365622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BD24F-5102-A442-AF7A-31AA7A272D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3500" b="1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68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309DB8-266F-BDAD-A7B1-51BF9F29C4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41836" y="675445"/>
            <a:ext cx="1365622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1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E5C8D-4CBA-0148-A4B1-EFDB92B27C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67F35E-C4E6-C44C-A18A-1C5E14954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826D30-6BDB-364F-AC03-4B7D6E47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9E37-CDAC-4E03-9BD5-3DB2A57628DB}" type="datetime1">
              <a:rPr lang="fr-BE" smtClean="0"/>
              <a:t>19-05-26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00BDAC-0B52-4D46-9B6F-1D3248C58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8099D7-958D-9042-B4FD-2777E732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92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8F47BF-DE0D-F947-B592-7E35ADDB4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2F1595-A6B0-1741-8899-B1C63A82C6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4736" y="1318437"/>
            <a:ext cx="10155793" cy="491932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BB0182-6E7F-4B45-80F8-3CB4117E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C6069-983C-4015-A2A4-B68DD6A39FD4}" type="datetime1">
              <a:rPr lang="fr-BE" smtClean="0"/>
              <a:t>19-05-26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D463E-45E1-6F4E-BB84-B2DEAC36E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9F3715-1E6E-8E41-BC5A-5EF9E4A8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  <p:pic>
        <p:nvPicPr>
          <p:cNvPr id="7" name="Picture Placeholder 8" descr="A picture containing text, font, logo, graphics  Description automatically generated">
            <a:extLst>
              <a:ext uri="{FF2B5EF4-FFF2-40B4-BE49-F238E27FC236}">
                <a16:creationId xmlns:a16="http://schemas.microsoft.com/office/drawing/2014/main" id="{C6BA25A4-4C39-333C-143F-98A4A6E0E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10529" y="1011616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2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23BF42-72BD-744A-BA56-4E9CCE1B76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00542D-3B60-6542-BD00-3EC4A0DE1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520ECE-1FED-0448-930B-A91370904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3387A-1E6B-4044-80E1-8D3EC09B7F9D}" type="datetime1">
              <a:rPr lang="fr-BE" smtClean="0"/>
              <a:t>19-05-26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8EBEA7-6D03-BC44-8000-198582C7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E03F03-4B15-8A41-8BFD-CBD033B6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5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863F2-C25B-B74E-ABDF-5F4EA101D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E091AC-F3CC-C449-A82B-42AEE6993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269545-C1BE-054A-9242-EA08908B8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26E8BC-FAA2-D247-9CA6-12D5417D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09433-F1FE-4E81-B7A4-B5330650660F}" type="datetime1">
              <a:rPr lang="fr-BE" smtClean="0"/>
              <a:t>19-05-26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BDFB2F-CDA4-E842-8C6F-7C7169E22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61BE15-9516-C94A-B6F2-3B6AB704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643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A14F6-9DBA-5E4D-AE48-2BD45564C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525218-E4FD-3B44-882A-E1D97CD9F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044C76-7A39-0140-8D89-A65F0A822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780354-68CF-A341-AFAE-35C727E89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285439-2F64-B94E-A5E0-D507E32D49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67385-683E-614E-89C7-E5B2533F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F048A-FB04-4030-A6EC-BD86A2A98CDB}" type="datetime1">
              <a:rPr lang="fr-BE" smtClean="0"/>
              <a:t>19-05-26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05BC9E-398E-914A-9CB6-8B5E84A9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463F02-5454-1348-BD9D-24435F9D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95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2FB5A-6C02-454B-A26D-A5EBBC6F2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19A624-53AA-6E4C-B053-2F378D1E7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4620-1A56-4711-BF12-7F2DCFDBA819}" type="datetime1">
              <a:rPr lang="fr-BE" smtClean="0"/>
              <a:t>19-05-26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2464BA-65C0-A54B-BB89-C59FCBB21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351B9-9002-884F-8CC6-5B6DAB17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55EE5EC-AC9F-8440-8D85-D3C96900B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E21D-F11E-4303-A5DB-F7D3EBB0D096}" type="datetime1">
              <a:rPr lang="fr-BE" smtClean="0"/>
              <a:t>19-05-26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7F21836-5ADD-F842-BF3C-B9F3E77D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C79ABC-89C1-D642-AEFD-2ED281B9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94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2632A-1DC2-2347-8D18-3E65D4620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9475F3-C7DD-414A-9588-00BA28571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E5F81E-3605-8546-A4FB-C3D7AE651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2628AC-DC70-9C4D-81B5-33D17B8EF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8A933-12FE-45F8-9A92-58F5355152EE}" type="datetime1">
              <a:rPr lang="fr-BE" smtClean="0"/>
              <a:t>19-05-26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34510E-7C19-A942-989C-E5094233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640E9F-6F94-F94D-B127-285AC905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366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0A50C-2928-2647-BF65-2DB0B5795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24B748-F39B-A842-8F1C-4CF04753A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2B85B3-1151-1A4A-9F2D-B97BAC762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354530-31EB-8E40-8DDA-7ECAF82CD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C8C-4148-4670-9FAA-81F24F9F6FDC}" type="datetime1">
              <a:rPr lang="fr-BE" smtClean="0"/>
              <a:t>19-05-26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5A6EB3-3CB3-9F46-A289-8CC21650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A49F2C-06E8-5642-AD05-C0B4D7CB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92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6CA11-5A2C-CB4A-A728-E0FE87C7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56D5C6-3181-F14C-B4FC-AED965AB7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1D0367-83AA-324E-8C42-959F20B00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3027-40A2-4849-A731-4C33E1FA30A4}" type="datetime1">
              <a:rPr lang="fr-BE" smtClean="0"/>
              <a:t>19-05-26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FAAA39-927C-414B-A5E0-E2E67B1C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532FF8-6274-CC42-806C-330C232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507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E612438-D6B1-414A-AE13-3472952113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6EDA89-7E8F-B64F-82F6-EA07DB328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C3B-580D-A042-9111-906A19F6F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8E74-A2F0-4E0D-848C-A1B1495A4A22}" type="datetime1">
              <a:rPr lang="fr-BE" smtClean="0"/>
              <a:t>19-05-26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84F675-3B59-8D40-B1B0-91E266C77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B2D5D6-369C-CC4A-9EAB-3BDE5778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860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0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C5031FE-FE1B-1342-B6C0-074B3BA973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268" y="1"/>
            <a:ext cx="1216946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6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arrow  Description automatically generated">
            <a:extLst>
              <a:ext uri="{FF2B5EF4-FFF2-40B4-BE49-F238E27FC236}">
                <a16:creationId xmlns:a16="http://schemas.microsoft.com/office/drawing/2014/main" id="{0924E752-A9D8-DC46-B5C4-59D1A6C28C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71096" y="0"/>
            <a:ext cx="12463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8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6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DC76206-6E17-B74D-B92D-4FB5AFFDDF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" y="5544000"/>
            <a:ext cx="12191999" cy="1152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7B6A4C-3D59-894B-8F8B-23465C06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541032"/>
            <a:ext cx="7033368" cy="40929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BA081E-7345-5D42-85A3-7758C3704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303" y="1872000"/>
            <a:ext cx="8037961" cy="403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39F459-3FF9-F149-898A-CAE4F153CA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7483" y="6419088"/>
            <a:ext cx="2743200" cy="23653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D99A4115-6BEC-4E56-ABAC-C9F85D538C46}" type="datetime1">
              <a:rPr lang="fr-BE" smtClean="0"/>
              <a:t>19-05-26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C4AD98-0AFC-DE48-AEC5-68DF1DC76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4736" y="6419665"/>
            <a:ext cx="1742039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0B0DF4-E951-F041-BE2E-779BA8A61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4064" y="6389752"/>
            <a:ext cx="2743200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B0C76E6-0B66-8944-91D4-A1BC6652E29F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ED0457-E830-1148-9D7C-205ACCD5699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89264" y="237927"/>
            <a:ext cx="1548000" cy="7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8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D6ED24-5F35-AC41-9CD3-C1E55EF28B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5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hyperlink" Target="https://www.easa.europa.eu/en/domains/drones-air-mobility/drones-air-mobility-landscape/innovative-air-mobility-hub" TargetMode="Externa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7.png"/><Relationship Id="rId5" Type="http://schemas.openxmlformats.org/officeDocument/2006/relationships/image" Target="../media/image20.png"/><Relationship Id="rId15" Type="http://schemas.openxmlformats.org/officeDocument/2006/relationships/image" Target="../media/image24.png"/><Relationship Id="rId10" Type="http://schemas.openxmlformats.org/officeDocument/2006/relationships/image" Target="../media/image26.png"/><Relationship Id="rId4" Type="http://schemas.openxmlformats.org/officeDocument/2006/relationships/image" Target="../media/image19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4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esarju.eu/node/4780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56.jpe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sv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6CAE4B-7295-0043-961F-A9FB0E91915C}"/>
              </a:ext>
            </a:extLst>
          </p:cNvPr>
          <p:cNvSpPr txBox="1"/>
          <p:nvPr/>
        </p:nvSpPr>
        <p:spPr>
          <a:xfrm>
            <a:off x="7397701" y="-77598"/>
            <a:ext cx="451050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endParaRPr lang="fr-BE" sz="2000" dirty="0">
              <a:solidFill>
                <a:srgbClr val="FFFFFF"/>
              </a:solidFill>
            </a:endParaRPr>
          </a:p>
          <a:p>
            <a:pPr algn="r"/>
            <a:r>
              <a:rPr lang="fr-BE" sz="1600" b="1" dirty="0">
                <a:solidFill>
                  <a:srgbClr val="FFFFFF"/>
                </a:solidFill>
              </a:rPr>
              <a:t>EUREKA Final </a:t>
            </a:r>
            <a:r>
              <a:rPr lang="fr-BE" sz="1600" b="1" dirty="0" err="1">
                <a:solidFill>
                  <a:srgbClr val="FFFFFF"/>
                </a:solidFill>
              </a:rPr>
              <a:t>Conference</a:t>
            </a:r>
            <a:r>
              <a:rPr lang="fr-BE" sz="1600" b="1" dirty="0">
                <a:solidFill>
                  <a:srgbClr val="FFFFFF"/>
                </a:solidFill>
              </a:rPr>
              <a:t>, Cologne, 07 May 2026</a:t>
            </a:r>
            <a:endParaRPr lang="fr-BE" sz="16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7313" y="5782849"/>
            <a:ext cx="59980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project has received funding from the SESAR3 Joint Undertaking under the European Union’s Horizon EUROPE research and innovation programme under grant agreement No 101114799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8E416207-4F57-0D79-94F8-02FE776C42DF}"/>
              </a:ext>
            </a:extLst>
          </p:cNvPr>
          <p:cNvSpPr txBox="1"/>
          <p:nvPr/>
        </p:nvSpPr>
        <p:spPr>
          <a:xfrm>
            <a:off x="0" y="1929215"/>
            <a:ext cx="12169464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BE" sz="6600" dirty="0">
                <a:solidFill>
                  <a:srgbClr val="FFFFFF"/>
                </a:solidFill>
              </a:rPr>
              <a:t>EUREKA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EE22C02B-E5A8-9179-7B38-C4687F209237}"/>
              </a:ext>
            </a:extLst>
          </p:cNvPr>
          <p:cNvSpPr txBox="1"/>
          <p:nvPr/>
        </p:nvSpPr>
        <p:spPr>
          <a:xfrm>
            <a:off x="0" y="3336515"/>
            <a:ext cx="1216946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</a:rPr>
              <a:t>Overarching Concept of Operations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6EBC0D6-A9D1-C4F5-7C9F-A80AEA297E03}"/>
              </a:ext>
            </a:extLst>
          </p:cNvPr>
          <p:cNvSpPr txBox="1"/>
          <p:nvPr/>
        </p:nvSpPr>
        <p:spPr>
          <a:xfrm>
            <a:off x="3186546" y="28528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European Key Solutions for Vertiports and Urban Air Mobility</a:t>
            </a:r>
            <a:endParaRPr lang="de-DE" dirty="0"/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74CC9BA8-D015-FC80-158D-6451D958AD51}"/>
              </a:ext>
            </a:extLst>
          </p:cNvPr>
          <p:cNvSpPr txBox="1"/>
          <p:nvPr/>
        </p:nvSpPr>
        <p:spPr>
          <a:xfrm>
            <a:off x="19189" y="4466816"/>
            <a:ext cx="1216946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BE" sz="2000" b="1" dirty="0">
                <a:solidFill>
                  <a:srgbClr val="FFFFFF"/>
                </a:solidFill>
              </a:rPr>
              <a:t>Marzia Corsi</a:t>
            </a:r>
            <a:endParaRPr lang="fr-BE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90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OVERVIEW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EUREKA Final </a:t>
            </a:r>
            <a:r>
              <a:rPr lang="fr-FR" dirty="0" err="1"/>
              <a:t>Conference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2</a:t>
            </a:fld>
            <a:endParaRPr lang="fr-FR"/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330B409F-FBDD-0E3C-9D7B-71C632C9F3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60" r="3979"/>
          <a:stretch>
            <a:fillRect/>
          </a:stretch>
        </p:blipFill>
        <p:spPr>
          <a:xfrm>
            <a:off x="6022177" y="2034689"/>
            <a:ext cx="6169823" cy="3923263"/>
          </a:xfrm>
          <a:prstGeom prst="roundRect">
            <a:avLst>
              <a:gd name="adj" fmla="val 4995"/>
            </a:avLst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88F76998-1505-6C76-351F-EF49EFA39F5E}"/>
              </a:ext>
            </a:extLst>
          </p:cNvPr>
          <p:cNvGrpSpPr/>
          <p:nvPr/>
        </p:nvGrpSpPr>
        <p:grpSpPr>
          <a:xfrm>
            <a:off x="628434" y="1271107"/>
            <a:ext cx="6046331" cy="821143"/>
            <a:chOff x="2284132" y="3765202"/>
            <a:chExt cx="6046331" cy="821143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1BF1D4F0-BC1F-E678-C4B1-0CAF00510ED2}"/>
                </a:ext>
              </a:extLst>
            </p:cNvPr>
            <p:cNvSpPr/>
            <p:nvPr/>
          </p:nvSpPr>
          <p:spPr>
            <a:xfrm>
              <a:off x="2598893" y="4463260"/>
              <a:ext cx="4924205" cy="0"/>
            </a:xfrm>
            <a:prstGeom prst="line">
              <a:avLst/>
            </a:prstGeom>
            <a:ln w="19050" cap="rnd">
              <a:solidFill>
                <a:srgbClr val="B3B3B3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87CEF791-B2D4-85AA-1FC7-7F75D28AC7A8}"/>
                </a:ext>
              </a:extLst>
            </p:cNvPr>
            <p:cNvSpPr txBox="1"/>
            <p:nvPr/>
          </p:nvSpPr>
          <p:spPr>
            <a:xfrm>
              <a:off x="2435864" y="3765202"/>
              <a:ext cx="948537" cy="762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 i="1" dirty="0">
                  <a:solidFill>
                    <a:srgbClr val="ADCFDF"/>
                  </a:solidFill>
                  <a:latin typeface="Inter Bold Italics"/>
                  <a:ea typeface="Inter Bold Italics"/>
                  <a:cs typeface="Inter Bold Italics"/>
                  <a:sym typeface="Inter Bold Italics"/>
                </a:rPr>
                <a:t>1</a:t>
              </a:r>
            </a:p>
          </p:txBody>
        </p:sp>
        <p:sp>
          <p:nvSpPr>
            <p:cNvPr id="31" name="TextBox 22">
              <a:extLst>
                <a:ext uri="{FF2B5EF4-FFF2-40B4-BE49-F238E27FC236}">
                  <a16:creationId xmlns:a16="http://schemas.microsoft.com/office/drawing/2014/main" id="{02D4356A-3233-D32C-A38D-223E18F0300F}"/>
                </a:ext>
              </a:extLst>
            </p:cNvPr>
            <p:cNvSpPr txBox="1"/>
            <p:nvPr/>
          </p:nvSpPr>
          <p:spPr>
            <a:xfrm>
              <a:off x="3384401" y="4084624"/>
              <a:ext cx="4946062" cy="2939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2800" b="1" dirty="0">
                  <a:latin typeface="Arial" panose="020B0604020202020204" pitchFamily="34" charset="0"/>
                  <a:ea typeface="Inter Bold"/>
                  <a:cs typeface="Arial" panose="020B0604020202020204" pitchFamily="34" charset="0"/>
                  <a:sym typeface="Inter Bold"/>
                </a:rPr>
                <a:t>IAM &amp; Vertiport </a:t>
              </a:r>
              <a:endParaRPr lang="en-US" sz="2800" b="1" dirty="0">
                <a:solidFill>
                  <a:srgbClr val="454D40"/>
                </a:solidFill>
                <a:latin typeface="Inter Bold"/>
                <a:ea typeface="Inter Bold"/>
                <a:cs typeface="Inter Bold"/>
                <a:sym typeface="Inter Bold"/>
              </a:endParaRPr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747B01B8-A71E-D51F-12FE-2FDE9976AB99}"/>
                </a:ext>
              </a:extLst>
            </p:cNvPr>
            <p:cNvSpPr/>
            <p:nvPr/>
          </p:nvSpPr>
          <p:spPr>
            <a:xfrm rot="8167187">
              <a:off x="2284132" y="4340175"/>
              <a:ext cx="246170" cy="246170"/>
            </a:xfrm>
            <a:custGeom>
              <a:avLst/>
              <a:gdLst/>
              <a:ahLst/>
              <a:cxnLst/>
              <a:rect l="l" t="t" r="r" b="b"/>
              <a:pathLst>
                <a:path w="246170" h="246170">
                  <a:moveTo>
                    <a:pt x="0" y="0"/>
                  </a:moveTo>
                  <a:lnTo>
                    <a:pt x="246170" y="0"/>
                  </a:lnTo>
                  <a:lnTo>
                    <a:pt x="246170" y="246169"/>
                  </a:lnTo>
                  <a:lnTo>
                    <a:pt x="0" y="246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3" name="Group 8">
            <a:extLst>
              <a:ext uri="{FF2B5EF4-FFF2-40B4-BE49-F238E27FC236}">
                <a16:creationId xmlns:a16="http://schemas.microsoft.com/office/drawing/2014/main" id="{E075E160-246E-E908-B55A-8F32CD7916DA}"/>
              </a:ext>
            </a:extLst>
          </p:cNvPr>
          <p:cNvGrpSpPr/>
          <p:nvPr/>
        </p:nvGrpSpPr>
        <p:grpSpPr>
          <a:xfrm>
            <a:off x="628435" y="2264599"/>
            <a:ext cx="5785073" cy="890290"/>
            <a:chOff x="1040270" y="2468643"/>
            <a:chExt cx="5785073" cy="890290"/>
          </a:xfrm>
        </p:grpSpPr>
        <p:grpSp>
          <p:nvGrpSpPr>
            <p:cNvPr id="44" name="Group 39">
              <a:extLst>
                <a:ext uri="{FF2B5EF4-FFF2-40B4-BE49-F238E27FC236}">
                  <a16:creationId xmlns:a16="http://schemas.microsoft.com/office/drawing/2014/main" id="{789115BF-71FB-3EC0-6051-A87E2CBE4D83}"/>
                </a:ext>
              </a:extLst>
            </p:cNvPr>
            <p:cNvGrpSpPr/>
            <p:nvPr/>
          </p:nvGrpSpPr>
          <p:grpSpPr>
            <a:xfrm>
              <a:off x="1040270" y="2468643"/>
              <a:ext cx="5785073" cy="890290"/>
              <a:chOff x="5912658" y="4287343"/>
              <a:chExt cx="5785073" cy="890290"/>
            </a:xfrm>
          </p:grpSpPr>
          <p:sp>
            <p:nvSpPr>
              <p:cNvPr id="46" name="TextBox 16">
                <a:extLst>
                  <a:ext uri="{FF2B5EF4-FFF2-40B4-BE49-F238E27FC236}">
                    <a16:creationId xmlns:a16="http://schemas.microsoft.com/office/drawing/2014/main" id="{0C5F3549-6B13-082D-E992-8E9DE403AD88}"/>
                  </a:ext>
                </a:extLst>
              </p:cNvPr>
              <p:cNvSpPr txBox="1"/>
              <p:nvPr/>
            </p:nvSpPr>
            <p:spPr>
              <a:xfrm>
                <a:off x="6064953" y="4287343"/>
                <a:ext cx="948537" cy="762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6299"/>
                  </a:lnSpc>
                </a:pPr>
                <a:r>
                  <a:rPr lang="en-US" sz="4499" b="1" i="1">
                    <a:solidFill>
                      <a:srgbClr val="8FC0D7"/>
                    </a:solidFill>
                    <a:latin typeface="Inter Bold Italics"/>
                    <a:ea typeface="Inter Bold Italics"/>
                    <a:cs typeface="Inter Bold Italics"/>
                    <a:sym typeface="Inter Bold Italics"/>
                  </a:rPr>
                  <a:t>2</a:t>
                </a:r>
              </a:p>
            </p:txBody>
          </p:sp>
          <p:sp>
            <p:nvSpPr>
              <p:cNvPr id="47" name="TextBox 24">
                <a:extLst>
                  <a:ext uri="{FF2B5EF4-FFF2-40B4-BE49-F238E27FC236}">
                    <a16:creationId xmlns:a16="http://schemas.microsoft.com/office/drawing/2014/main" id="{34D73E07-FE3D-0EE7-E6A8-3B0DC3009366}"/>
                  </a:ext>
                </a:extLst>
              </p:cNvPr>
              <p:cNvSpPr txBox="1"/>
              <p:nvPr/>
            </p:nvSpPr>
            <p:spPr>
              <a:xfrm>
                <a:off x="7012926" y="4617960"/>
                <a:ext cx="4684805" cy="4308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sz="2800" b="1" dirty="0">
                    <a:latin typeface="Arial" panose="020B0604020202020204" pitchFamily="34" charset="0"/>
                    <a:ea typeface="Inter Bold"/>
                    <a:cs typeface="Arial" panose="020B0604020202020204" pitchFamily="34" charset="0"/>
                    <a:sym typeface="Inter Bold"/>
                  </a:rPr>
                  <a:t>EUREKA Solutions</a:t>
                </a:r>
                <a:endParaRPr lang="en-US" sz="2800" dirty="0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123945D8-0C6D-D4B6-6D95-CA24135A67DB}"/>
                  </a:ext>
                </a:extLst>
              </p:cNvPr>
              <p:cNvSpPr/>
              <p:nvPr/>
            </p:nvSpPr>
            <p:spPr>
              <a:xfrm rot="8167187">
                <a:off x="5912658" y="4931463"/>
                <a:ext cx="246170" cy="246170"/>
              </a:xfrm>
              <a:custGeom>
                <a:avLst/>
                <a:gdLst/>
                <a:ahLst/>
                <a:cxnLst/>
                <a:rect l="l" t="t" r="r" b="b"/>
                <a:pathLst>
                  <a:path w="246170" h="246170">
                    <a:moveTo>
                      <a:pt x="0" y="0"/>
                    </a:moveTo>
                    <a:lnTo>
                      <a:pt x="246170" y="0"/>
                    </a:lnTo>
                    <a:lnTo>
                      <a:pt x="246170" y="246170"/>
                    </a:lnTo>
                    <a:lnTo>
                      <a:pt x="0" y="24617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5" name="AutoShape 3">
              <a:extLst>
                <a:ext uri="{FF2B5EF4-FFF2-40B4-BE49-F238E27FC236}">
                  <a16:creationId xmlns:a16="http://schemas.microsoft.com/office/drawing/2014/main" id="{CF2CC892-DF0A-13FA-083B-366A6AEA950F}"/>
                </a:ext>
              </a:extLst>
            </p:cNvPr>
            <p:cNvSpPr/>
            <p:nvPr/>
          </p:nvSpPr>
          <p:spPr>
            <a:xfrm flipV="1">
              <a:off x="1368861" y="3222856"/>
              <a:ext cx="4910374" cy="7787"/>
            </a:xfrm>
            <a:prstGeom prst="line">
              <a:avLst/>
            </a:prstGeom>
            <a:ln w="19050" cap="rnd">
              <a:solidFill>
                <a:srgbClr val="B3B3B3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9" name="Group 3">
            <a:extLst>
              <a:ext uri="{FF2B5EF4-FFF2-40B4-BE49-F238E27FC236}">
                <a16:creationId xmlns:a16="http://schemas.microsoft.com/office/drawing/2014/main" id="{CE3AA8AB-E0BB-AA5C-118A-20E98768418C}"/>
              </a:ext>
            </a:extLst>
          </p:cNvPr>
          <p:cNvGrpSpPr/>
          <p:nvPr/>
        </p:nvGrpSpPr>
        <p:grpSpPr>
          <a:xfrm>
            <a:off x="628432" y="5445518"/>
            <a:ext cx="6166076" cy="797506"/>
            <a:chOff x="6848844" y="5809853"/>
            <a:chExt cx="6166076" cy="797506"/>
          </a:xfrm>
        </p:grpSpPr>
        <p:sp>
          <p:nvSpPr>
            <p:cNvPr id="50" name="TextBox 4">
              <a:extLst>
                <a:ext uri="{FF2B5EF4-FFF2-40B4-BE49-F238E27FC236}">
                  <a16:creationId xmlns:a16="http://schemas.microsoft.com/office/drawing/2014/main" id="{045E7178-7C84-0C4F-03E8-6866785C40C3}"/>
                </a:ext>
              </a:extLst>
            </p:cNvPr>
            <p:cNvSpPr txBox="1"/>
            <p:nvPr/>
          </p:nvSpPr>
          <p:spPr>
            <a:xfrm>
              <a:off x="7000578" y="5809853"/>
              <a:ext cx="948537" cy="762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 i="1" dirty="0">
                  <a:solidFill>
                    <a:srgbClr val="92D050"/>
                  </a:solidFill>
                  <a:latin typeface="Inter Bold Italics"/>
                  <a:ea typeface="Inter Bold Italics"/>
                  <a:cs typeface="Inter Bold Italics"/>
                  <a:sym typeface="Inter Bold Italics"/>
                </a:rPr>
                <a:t>4</a:t>
              </a:r>
            </a:p>
          </p:txBody>
        </p:sp>
        <p:sp>
          <p:nvSpPr>
            <p:cNvPr id="51" name="TextBox 5">
              <a:extLst>
                <a:ext uri="{FF2B5EF4-FFF2-40B4-BE49-F238E27FC236}">
                  <a16:creationId xmlns:a16="http://schemas.microsoft.com/office/drawing/2014/main" id="{55B4B3C7-BA3E-4796-096C-316CB6E4B728}"/>
                </a:ext>
              </a:extLst>
            </p:cNvPr>
            <p:cNvSpPr txBox="1"/>
            <p:nvPr/>
          </p:nvSpPr>
          <p:spPr>
            <a:xfrm>
              <a:off x="7949115" y="6154332"/>
              <a:ext cx="5065805" cy="2939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2800" b="1" dirty="0">
                  <a:latin typeface="Arial"/>
                  <a:cs typeface="Arial"/>
                  <a:sym typeface="Inter Bold"/>
                </a:rPr>
                <a:t>Outlook: Whitepaper</a:t>
              </a:r>
              <a:endParaRPr lang="en-US" sz="2800" dirty="0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DF9A61B9-3953-8A33-8B8A-4B7B7A45EEC8}"/>
                </a:ext>
              </a:extLst>
            </p:cNvPr>
            <p:cNvSpPr/>
            <p:nvPr/>
          </p:nvSpPr>
          <p:spPr>
            <a:xfrm rot="8167187">
              <a:off x="6848844" y="6361189"/>
              <a:ext cx="246170" cy="246170"/>
            </a:xfrm>
            <a:custGeom>
              <a:avLst/>
              <a:gdLst/>
              <a:ahLst/>
              <a:cxnLst/>
              <a:rect l="l" t="t" r="r" b="b"/>
              <a:pathLst>
                <a:path w="246170" h="246170">
                  <a:moveTo>
                    <a:pt x="0" y="0"/>
                  </a:moveTo>
                  <a:lnTo>
                    <a:pt x="246170" y="0"/>
                  </a:lnTo>
                  <a:lnTo>
                    <a:pt x="246170" y="246170"/>
                  </a:lnTo>
                  <a:lnTo>
                    <a:pt x="0" y="246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AutoShape 5">
              <a:extLst>
                <a:ext uri="{FF2B5EF4-FFF2-40B4-BE49-F238E27FC236}">
                  <a16:creationId xmlns:a16="http://schemas.microsoft.com/office/drawing/2014/main" id="{0009CA56-A213-04AA-FC52-D8D2A28A2096}"/>
                </a:ext>
              </a:extLst>
            </p:cNvPr>
            <p:cNvSpPr/>
            <p:nvPr/>
          </p:nvSpPr>
          <p:spPr>
            <a:xfrm>
              <a:off x="7177438" y="6511526"/>
              <a:ext cx="4910375" cy="0"/>
            </a:xfrm>
            <a:prstGeom prst="line">
              <a:avLst/>
            </a:prstGeom>
            <a:ln w="19050" cap="rnd">
              <a:solidFill>
                <a:srgbClr val="B3B3B3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0C3CE22B-7A15-5299-BC5F-EEF654153B81}"/>
              </a:ext>
            </a:extLst>
          </p:cNvPr>
          <p:cNvGrpSpPr/>
          <p:nvPr/>
        </p:nvGrpSpPr>
        <p:grpSpPr>
          <a:xfrm>
            <a:off x="628432" y="3345704"/>
            <a:ext cx="5238969" cy="814434"/>
            <a:chOff x="628432" y="3345704"/>
            <a:chExt cx="5238969" cy="814434"/>
          </a:xfrm>
        </p:grpSpPr>
        <p:grpSp>
          <p:nvGrpSpPr>
            <p:cNvPr id="33" name="Group 40">
              <a:extLst>
                <a:ext uri="{FF2B5EF4-FFF2-40B4-BE49-F238E27FC236}">
                  <a16:creationId xmlns:a16="http://schemas.microsoft.com/office/drawing/2014/main" id="{C00B2D8E-A4E5-AA86-700B-E634CAFB5B68}"/>
                </a:ext>
              </a:extLst>
            </p:cNvPr>
            <p:cNvGrpSpPr/>
            <p:nvPr/>
          </p:nvGrpSpPr>
          <p:grpSpPr>
            <a:xfrm>
              <a:off x="628432" y="3345704"/>
              <a:ext cx="5238968" cy="814434"/>
              <a:chOff x="1040267" y="5019100"/>
              <a:chExt cx="5238968" cy="814434"/>
            </a:xfrm>
          </p:grpSpPr>
          <p:sp>
            <p:nvSpPr>
              <p:cNvPr id="34" name="AutoShape 3">
                <a:extLst>
                  <a:ext uri="{FF2B5EF4-FFF2-40B4-BE49-F238E27FC236}">
                    <a16:creationId xmlns:a16="http://schemas.microsoft.com/office/drawing/2014/main" id="{5A69941D-0396-F2B0-2866-24FA4081E4C0}"/>
                  </a:ext>
                </a:extLst>
              </p:cNvPr>
              <p:cNvSpPr/>
              <p:nvPr/>
            </p:nvSpPr>
            <p:spPr>
              <a:xfrm>
                <a:off x="1368861" y="5720652"/>
                <a:ext cx="4910374" cy="0"/>
              </a:xfrm>
              <a:prstGeom prst="line">
                <a:avLst/>
              </a:prstGeom>
              <a:ln w="19050" cap="rnd">
                <a:solidFill>
                  <a:srgbClr val="B3B3B3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TextBox 15">
                <a:extLst>
                  <a:ext uri="{FF2B5EF4-FFF2-40B4-BE49-F238E27FC236}">
                    <a16:creationId xmlns:a16="http://schemas.microsoft.com/office/drawing/2014/main" id="{54E80B2F-EF84-0B79-4195-4A50868316F1}"/>
                  </a:ext>
                </a:extLst>
              </p:cNvPr>
              <p:cNvSpPr txBox="1"/>
              <p:nvPr/>
            </p:nvSpPr>
            <p:spPr>
              <a:xfrm>
                <a:off x="1192001" y="5019100"/>
                <a:ext cx="948537" cy="7620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6299"/>
                  </a:lnSpc>
                </a:pPr>
                <a:r>
                  <a:rPr lang="en-US" sz="4499" b="1" i="1">
                    <a:solidFill>
                      <a:srgbClr val="4A5E7D"/>
                    </a:solidFill>
                    <a:latin typeface="Inter Bold Italics"/>
                    <a:ea typeface="Inter Bold Italics"/>
                    <a:cs typeface="Inter Bold Italics"/>
                    <a:sym typeface="Inter Bold Italics"/>
                  </a:rPr>
                  <a:t>3</a:t>
                </a:r>
              </a:p>
            </p:txBody>
          </p:sp>
          <p:sp>
            <p:nvSpPr>
              <p:cNvPr id="37" name="Freeform 29">
                <a:extLst>
                  <a:ext uri="{FF2B5EF4-FFF2-40B4-BE49-F238E27FC236}">
                    <a16:creationId xmlns:a16="http://schemas.microsoft.com/office/drawing/2014/main" id="{0410E3F5-0D5F-19BF-55EE-6365983C0A41}"/>
                  </a:ext>
                </a:extLst>
              </p:cNvPr>
              <p:cNvSpPr/>
              <p:nvPr/>
            </p:nvSpPr>
            <p:spPr>
              <a:xfrm rot="8167187">
                <a:off x="1040267" y="5587364"/>
                <a:ext cx="246170" cy="246170"/>
              </a:xfrm>
              <a:custGeom>
                <a:avLst/>
                <a:gdLst/>
                <a:ahLst/>
                <a:cxnLst/>
                <a:rect l="l" t="t" r="r" b="b"/>
                <a:pathLst>
                  <a:path w="246170" h="246170">
                    <a:moveTo>
                      <a:pt x="0" y="0"/>
                    </a:moveTo>
                    <a:lnTo>
                      <a:pt x="246170" y="0"/>
                    </a:lnTo>
                    <a:lnTo>
                      <a:pt x="246170" y="246170"/>
                    </a:lnTo>
                    <a:lnTo>
                      <a:pt x="0" y="24617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54" name="TextBox 23">
              <a:extLst>
                <a:ext uri="{FF2B5EF4-FFF2-40B4-BE49-F238E27FC236}">
                  <a16:creationId xmlns:a16="http://schemas.microsoft.com/office/drawing/2014/main" id="{356E1BF2-4273-4932-270A-2AE6F4CF6778}"/>
                </a:ext>
              </a:extLst>
            </p:cNvPr>
            <p:cNvSpPr txBox="1"/>
            <p:nvPr/>
          </p:nvSpPr>
          <p:spPr>
            <a:xfrm>
              <a:off x="1728703" y="3645439"/>
              <a:ext cx="4138698" cy="4308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2800" b="1" dirty="0">
                  <a:latin typeface="Arial"/>
                  <a:cs typeface="Arial"/>
                  <a:sym typeface="Inter Bold"/>
                </a:rPr>
                <a:t>Operational Concept </a:t>
              </a:r>
              <a:endParaRPr lang="en-US" sz="2800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914AE57C-BA1E-F147-5790-B69DC3A8DF52}"/>
              </a:ext>
            </a:extLst>
          </p:cNvPr>
          <p:cNvGrpSpPr/>
          <p:nvPr/>
        </p:nvGrpSpPr>
        <p:grpSpPr>
          <a:xfrm>
            <a:off x="1025199" y="4207566"/>
            <a:ext cx="4897320" cy="1163457"/>
            <a:chOff x="1025199" y="4207566"/>
            <a:chExt cx="4897320" cy="1163457"/>
          </a:xfrm>
        </p:grpSpPr>
        <p:sp>
          <p:nvSpPr>
            <p:cNvPr id="3" name="Freeform 31">
              <a:extLst>
                <a:ext uri="{FF2B5EF4-FFF2-40B4-BE49-F238E27FC236}">
                  <a16:creationId xmlns:a16="http://schemas.microsoft.com/office/drawing/2014/main" id="{67CD6157-828C-ABA8-AE2E-DAC2259D5E78}"/>
                </a:ext>
              </a:extLst>
            </p:cNvPr>
            <p:cNvSpPr/>
            <p:nvPr/>
          </p:nvSpPr>
          <p:spPr>
            <a:xfrm rot="8167187">
              <a:off x="1025199" y="4396195"/>
              <a:ext cx="246170" cy="246170"/>
            </a:xfrm>
            <a:custGeom>
              <a:avLst/>
              <a:gdLst/>
              <a:ahLst/>
              <a:cxnLst/>
              <a:rect l="l" t="t" r="r" b="b"/>
              <a:pathLst>
                <a:path w="246170" h="246170">
                  <a:moveTo>
                    <a:pt x="0" y="0"/>
                  </a:moveTo>
                  <a:lnTo>
                    <a:pt x="246170" y="0"/>
                  </a:lnTo>
                  <a:lnTo>
                    <a:pt x="246170" y="246170"/>
                  </a:lnTo>
                  <a:lnTo>
                    <a:pt x="0" y="246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" name="AutoShape 5">
              <a:extLst>
                <a:ext uri="{FF2B5EF4-FFF2-40B4-BE49-F238E27FC236}">
                  <a16:creationId xmlns:a16="http://schemas.microsoft.com/office/drawing/2014/main" id="{0325CE10-880E-0674-6243-6D0607B56C16}"/>
                </a:ext>
              </a:extLst>
            </p:cNvPr>
            <p:cNvSpPr/>
            <p:nvPr/>
          </p:nvSpPr>
          <p:spPr>
            <a:xfrm>
              <a:off x="1353793" y="4513522"/>
              <a:ext cx="4513607" cy="22250"/>
            </a:xfrm>
            <a:prstGeom prst="line">
              <a:avLst/>
            </a:prstGeom>
            <a:ln w="19050" cap="rnd">
              <a:solidFill>
                <a:srgbClr val="B3B3B3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" name="Freeform 31">
              <a:extLst>
                <a:ext uri="{FF2B5EF4-FFF2-40B4-BE49-F238E27FC236}">
                  <a16:creationId xmlns:a16="http://schemas.microsoft.com/office/drawing/2014/main" id="{F16D4965-0771-5A49-9997-64D4AA8ED28E}"/>
                </a:ext>
              </a:extLst>
            </p:cNvPr>
            <p:cNvSpPr/>
            <p:nvPr/>
          </p:nvSpPr>
          <p:spPr>
            <a:xfrm rot="8167187">
              <a:off x="1027822" y="4753549"/>
              <a:ext cx="246170" cy="246170"/>
            </a:xfrm>
            <a:custGeom>
              <a:avLst/>
              <a:gdLst/>
              <a:ahLst/>
              <a:cxnLst/>
              <a:rect l="l" t="t" r="r" b="b"/>
              <a:pathLst>
                <a:path w="246170" h="246170">
                  <a:moveTo>
                    <a:pt x="0" y="0"/>
                  </a:moveTo>
                  <a:lnTo>
                    <a:pt x="246170" y="0"/>
                  </a:lnTo>
                  <a:lnTo>
                    <a:pt x="246170" y="246170"/>
                  </a:lnTo>
                  <a:lnTo>
                    <a:pt x="0" y="246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" name="AutoShape 5">
              <a:extLst>
                <a:ext uri="{FF2B5EF4-FFF2-40B4-BE49-F238E27FC236}">
                  <a16:creationId xmlns:a16="http://schemas.microsoft.com/office/drawing/2014/main" id="{E2771B71-D908-57AB-222B-714AE7120AB3}"/>
                </a:ext>
              </a:extLst>
            </p:cNvPr>
            <p:cNvSpPr/>
            <p:nvPr/>
          </p:nvSpPr>
          <p:spPr>
            <a:xfrm>
              <a:off x="1356416" y="4870876"/>
              <a:ext cx="4510984" cy="22250"/>
            </a:xfrm>
            <a:prstGeom prst="line">
              <a:avLst/>
            </a:prstGeom>
            <a:ln w="19050" cap="rnd">
              <a:solidFill>
                <a:srgbClr val="B3B3B3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" name="TextBox 23">
              <a:extLst>
                <a:ext uri="{FF2B5EF4-FFF2-40B4-BE49-F238E27FC236}">
                  <a16:creationId xmlns:a16="http://schemas.microsoft.com/office/drawing/2014/main" id="{6DB99FFA-EC57-A334-E58D-747731BE22FF}"/>
                </a:ext>
              </a:extLst>
            </p:cNvPr>
            <p:cNvSpPr txBox="1"/>
            <p:nvPr/>
          </p:nvSpPr>
          <p:spPr>
            <a:xfrm>
              <a:off x="1783821" y="4207566"/>
              <a:ext cx="4138698" cy="3077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2000" b="1" dirty="0">
                  <a:latin typeface="Arial"/>
                  <a:cs typeface="Arial"/>
                  <a:sym typeface="Inter Bold"/>
                </a:rPr>
                <a:t>Roles &amp; Responsibilities</a:t>
              </a:r>
              <a:endParaRPr lang="en-US" sz="2000" dirty="0"/>
            </a:p>
          </p:txBody>
        </p: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E10F2CF0-533C-D46F-F04F-053EC6F829DF}"/>
                </a:ext>
              </a:extLst>
            </p:cNvPr>
            <p:cNvSpPr txBox="1"/>
            <p:nvPr/>
          </p:nvSpPr>
          <p:spPr>
            <a:xfrm>
              <a:off x="1783821" y="4565898"/>
              <a:ext cx="4138698" cy="3077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2000" b="1" dirty="0">
                  <a:latin typeface="Arial"/>
                  <a:cs typeface="Arial"/>
                  <a:sym typeface="Inter Bold"/>
                </a:rPr>
                <a:t>Airspace &amp; Procedures Design</a:t>
              </a:r>
              <a:endParaRPr lang="en-US" sz="2000" dirty="0"/>
            </a:p>
          </p:txBody>
        </p:sp>
        <p:sp>
          <p:nvSpPr>
            <p:cNvPr id="14" name="Freeform 31">
              <a:extLst>
                <a:ext uri="{FF2B5EF4-FFF2-40B4-BE49-F238E27FC236}">
                  <a16:creationId xmlns:a16="http://schemas.microsoft.com/office/drawing/2014/main" id="{C9FE18AC-BA19-9B39-99BE-937F23BA81BE}"/>
                </a:ext>
              </a:extLst>
            </p:cNvPr>
            <p:cNvSpPr/>
            <p:nvPr/>
          </p:nvSpPr>
          <p:spPr>
            <a:xfrm rot="8167187">
              <a:off x="1025199" y="5124853"/>
              <a:ext cx="246170" cy="246170"/>
            </a:xfrm>
            <a:custGeom>
              <a:avLst/>
              <a:gdLst/>
              <a:ahLst/>
              <a:cxnLst/>
              <a:rect l="l" t="t" r="r" b="b"/>
              <a:pathLst>
                <a:path w="246170" h="246170">
                  <a:moveTo>
                    <a:pt x="0" y="0"/>
                  </a:moveTo>
                  <a:lnTo>
                    <a:pt x="246170" y="0"/>
                  </a:lnTo>
                  <a:lnTo>
                    <a:pt x="246170" y="246170"/>
                  </a:lnTo>
                  <a:lnTo>
                    <a:pt x="0" y="246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AutoShape 5">
              <a:extLst>
                <a:ext uri="{FF2B5EF4-FFF2-40B4-BE49-F238E27FC236}">
                  <a16:creationId xmlns:a16="http://schemas.microsoft.com/office/drawing/2014/main" id="{A91812F5-4D12-0589-2A0C-323FC116F4A0}"/>
                </a:ext>
              </a:extLst>
            </p:cNvPr>
            <p:cNvSpPr/>
            <p:nvPr/>
          </p:nvSpPr>
          <p:spPr>
            <a:xfrm>
              <a:off x="1353793" y="5242180"/>
              <a:ext cx="4510984" cy="22250"/>
            </a:xfrm>
            <a:prstGeom prst="line">
              <a:avLst/>
            </a:prstGeom>
            <a:ln w="19050" cap="rnd">
              <a:solidFill>
                <a:srgbClr val="B3B3B3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3E655C9D-76CA-C190-A09C-9AD2C20A21C1}"/>
                </a:ext>
              </a:extLst>
            </p:cNvPr>
            <p:cNvSpPr txBox="1"/>
            <p:nvPr/>
          </p:nvSpPr>
          <p:spPr>
            <a:xfrm>
              <a:off x="1781198" y="4937202"/>
              <a:ext cx="4138698" cy="3077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2000" b="1" dirty="0">
                  <a:latin typeface="Arial"/>
                  <a:cs typeface="Arial"/>
                  <a:sym typeface="Inter Bold"/>
                </a:rPr>
                <a:t>Traffic Management Services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0396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D5AA50-8C2D-0EAA-875B-3F49C6D4D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3B704B-2F6C-B8A3-FCDB-EB2EFA5A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3</a:t>
            </a:fld>
            <a:endParaRPr lang="fr-FR"/>
          </a:p>
        </p:txBody>
      </p:sp>
      <p:sp>
        <p:nvSpPr>
          <p:cNvPr id="14" name="Titel 5">
            <a:extLst>
              <a:ext uri="{FF2B5EF4-FFF2-40B4-BE49-F238E27FC236}">
                <a16:creationId xmlns:a16="http://schemas.microsoft.com/office/drawing/2014/main" id="{39E3B069-0D6A-B301-5A00-54E87FE14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541032"/>
            <a:ext cx="8513064" cy="409290"/>
          </a:xfrm>
        </p:spPr>
        <p:txBody>
          <a:bodyPr>
            <a:normAutofit fontScale="90000"/>
          </a:bodyPr>
          <a:lstStyle/>
          <a:p>
            <a:r>
              <a:rPr lang="de-DE" sz="3600" dirty="0"/>
              <a:t>Innovative Air Mobility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60C4B50-E6D7-4D68-3BD6-EF61F29582C8}"/>
              </a:ext>
            </a:extLst>
          </p:cNvPr>
          <p:cNvSpPr txBox="1"/>
          <p:nvPr/>
        </p:nvSpPr>
        <p:spPr>
          <a:xfrm>
            <a:off x="578848" y="2304215"/>
            <a:ext cx="109686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IAM in Europe demands </a:t>
            </a:r>
            <a:r>
              <a:rPr lang="en-US" b="1" dirty="0"/>
              <a:t>safe, scalable</a:t>
            </a:r>
            <a:r>
              <a:rPr lang="en-US" dirty="0"/>
              <a:t> and </a:t>
            </a:r>
            <a:r>
              <a:rPr lang="en-US" b="1" dirty="0"/>
              <a:t>interoperable integration into</a:t>
            </a:r>
            <a:r>
              <a:rPr lang="en-US" dirty="0"/>
              <a:t> legacy and emerging </a:t>
            </a:r>
            <a:r>
              <a:rPr lang="en-US" b="1" dirty="0"/>
              <a:t>airspace structures</a:t>
            </a:r>
            <a:r>
              <a:rPr lang="en-US" dirty="0"/>
              <a:t>.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CCF1274-090B-B24C-54CC-E333488794E5}"/>
              </a:ext>
            </a:extLst>
          </p:cNvPr>
          <p:cNvSpPr txBox="1"/>
          <p:nvPr/>
        </p:nvSpPr>
        <p:spPr>
          <a:xfrm>
            <a:off x="536769" y="1362989"/>
            <a:ext cx="10980737" cy="783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Innovative Air Mobility (IAM): </a:t>
            </a:r>
            <a:r>
              <a:rPr lang="en-US" sz="2000" dirty="0"/>
              <a:t>the safe, secure and sustainable air mobility of passengers and cargo enabled by new generation technologies integrated into a multimodal transportation system. </a:t>
            </a:r>
            <a:r>
              <a:rPr lang="en-US" sz="800" dirty="0"/>
              <a:t>[Source: </a:t>
            </a: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EASA IAM Hub</a:t>
            </a:r>
            <a:r>
              <a:rPr lang="en-US" sz="800" dirty="0"/>
              <a:t>]</a:t>
            </a:r>
            <a:endParaRPr lang="en-US" sz="2000" dirty="0"/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85048CD5-7576-27D8-5DEC-434224281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736" y="3064262"/>
            <a:ext cx="44926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2000" b="1" dirty="0">
                <a:solidFill>
                  <a:srgbClr val="2E8BC0"/>
                </a:solidFill>
              </a:rPr>
              <a:t>ATM </a:t>
            </a:r>
            <a:r>
              <a:rPr lang="de-DE" altLang="de-DE" sz="2000" dirty="0">
                <a:solidFill>
                  <a:srgbClr val="2E8BC0"/>
                </a:solidFill>
              </a:rPr>
              <a:t>&amp; </a:t>
            </a:r>
            <a:r>
              <a:rPr lang="de-DE" altLang="de-DE" sz="2000" b="1" dirty="0">
                <a:solidFill>
                  <a:srgbClr val="2E8BC0"/>
                </a:solidFill>
              </a:rPr>
              <a:t>U-</a:t>
            </a:r>
            <a:r>
              <a:rPr lang="de-DE" altLang="de-DE" sz="2000" b="1" dirty="0" err="1">
                <a:solidFill>
                  <a:srgbClr val="2E8BC0"/>
                </a:solidFill>
              </a:rPr>
              <a:t>space</a:t>
            </a:r>
            <a:r>
              <a:rPr lang="de-DE" altLang="de-DE" sz="2000" b="1" dirty="0">
                <a:solidFill>
                  <a:srgbClr val="2E8BC0"/>
                </a:solidFill>
              </a:rPr>
              <a:t> </a:t>
            </a:r>
            <a:r>
              <a:rPr lang="de-DE" altLang="de-DE" sz="2000" b="1" dirty="0">
                <a:solidFill>
                  <a:srgbClr val="001F59"/>
                </a:solidFill>
                <a:sym typeface="Wingdings" panose="05000000000000000000" pitchFamily="2" charset="2"/>
              </a:rPr>
              <a:t></a:t>
            </a:r>
            <a:r>
              <a:rPr lang="de-DE" altLang="de-DE" sz="2000" b="1" dirty="0">
                <a:solidFill>
                  <a:srgbClr val="2E8BC0"/>
                </a:solidFill>
              </a:rPr>
              <a:t> </a:t>
            </a:r>
            <a:r>
              <a:rPr lang="de-DE" altLang="de-DE" sz="2000" b="1" dirty="0" err="1">
                <a:solidFill>
                  <a:srgbClr val="2E8BC0"/>
                </a:solidFill>
              </a:rPr>
              <a:t>Regulatory</a:t>
            </a:r>
            <a:r>
              <a:rPr lang="de-DE" altLang="de-DE" sz="2000" b="1" dirty="0">
                <a:solidFill>
                  <a:srgbClr val="2E8BC0"/>
                </a:solidFill>
              </a:rPr>
              <a:t> </a:t>
            </a:r>
            <a:r>
              <a:rPr lang="de-DE" altLang="de-DE" sz="2000" b="1" dirty="0" err="1">
                <a:solidFill>
                  <a:srgbClr val="2E8BC0"/>
                </a:solidFill>
              </a:rPr>
              <a:t>backbone</a:t>
            </a:r>
            <a:r>
              <a:rPr lang="de-DE" altLang="de-DE" sz="2000" b="1" dirty="0">
                <a:solidFill>
                  <a:srgbClr val="2E8BC0"/>
                </a:solidFill>
              </a:rPr>
              <a:t>! </a:t>
            </a:r>
            <a:endParaRPr lang="de-DE" altLang="de-DE" sz="2000" b="1" dirty="0">
              <a:solidFill>
                <a:srgbClr val="2E8BC0"/>
              </a:solidFill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altLang="de-DE" sz="1600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E764A66-8D57-8D7F-9AF1-0593438C4486}"/>
              </a:ext>
            </a:extLst>
          </p:cNvPr>
          <p:cNvGrpSpPr/>
          <p:nvPr/>
        </p:nvGrpSpPr>
        <p:grpSpPr>
          <a:xfrm>
            <a:off x="5066539" y="2750692"/>
            <a:ext cx="6859080" cy="3946455"/>
            <a:chOff x="0" y="1326069"/>
            <a:chExt cx="10532494" cy="5230730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1AA35A82-DC8C-791C-0B7D-FC1EA8C040E6}"/>
                </a:ext>
              </a:extLst>
            </p:cNvPr>
            <p:cNvGrpSpPr/>
            <p:nvPr/>
          </p:nvGrpSpPr>
          <p:grpSpPr>
            <a:xfrm>
              <a:off x="0" y="1326069"/>
              <a:ext cx="10532494" cy="5230730"/>
              <a:chOff x="0" y="1326069"/>
              <a:chExt cx="10532494" cy="5230730"/>
            </a:xfrm>
          </p:grpSpPr>
          <p:pic>
            <p:nvPicPr>
              <p:cNvPr id="41" name="Picture 4" descr="A blue sky with clouds  Description automatically generated">
                <a:extLst>
                  <a:ext uri="{FF2B5EF4-FFF2-40B4-BE49-F238E27FC236}">
                    <a16:creationId xmlns:a16="http://schemas.microsoft.com/office/drawing/2014/main" id="{FDF1600B-41DC-CDBE-D1A5-8346AC686A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47" t="1637" r="379"/>
              <a:stretch/>
            </p:blipFill>
            <p:spPr>
              <a:xfrm>
                <a:off x="179898" y="1326069"/>
                <a:ext cx="10352596" cy="5024984"/>
              </a:xfrm>
              <a:prstGeom prst="roundRect">
                <a:avLst>
                  <a:gd name="adj" fmla="val 5776"/>
                </a:avLst>
              </a:prstGeom>
            </p:spPr>
          </p:pic>
          <p:sp>
            <p:nvSpPr>
              <p:cNvPr id="42" name="Rectangle 3">
                <a:extLst>
                  <a:ext uri="{FF2B5EF4-FFF2-40B4-BE49-F238E27FC236}">
                    <a16:creationId xmlns:a16="http://schemas.microsoft.com/office/drawing/2014/main" id="{C879DB10-FF3F-7905-3D92-A4F713A0C0AD}"/>
                  </a:ext>
                </a:extLst>
              </p:cNvPr>
              <p:cNvSpPr/>
              <p:nvPr/>
            </p:nvSpPr>
            <p:spPr>
              <a:xfrm>
                <a:off x="3" y="6326908"/>
                <a:ext cx="10532491" cy="229891"/>
              </a:xfrm>
              <a:prstGeom prst="rect">
                <a:avLst/>
              </a:prstGeom>
              <a:solidFill>
                <a:srgbClr val="A5B4C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43" name="Picture 5">
                <a:extLst>
                  <a:ext uri="{FF2B5EF4-FFF2-40B4-BE49-F238E27FC236}">
                    <a16:creationId xmlns:a16="http://schemas.microsoft.com/office/drawing/2014/main" id="{92E8CFF7-4FD0-485D-B0DA-439690D6A7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r="10490"/>
              <a:stretch/>
            </p:blipFill>
            <p:spPr>
              <a:xfrm>
                <a:off x="1823809" y="3572348"/>
                <a:ext cx="7725703" cy="1599027"/>
              </a:xfrm>
              <a:custGeom>
                <a:avLst/>
                <a:gdLst>
                  <a:gd name="connsiteX0" fmla="*/ 0 w 8687553"/>
                  <a:gd name="connsiteY0" fmla="*/ 0 h 1609483"/>
                  <a:gd name="connsiteX1" fmla="*/ 2130941 w 8687553"/>
                  <a:gd name="connsiteY1" fmla="*/ 0 h 1609483"/>
                  <a:gd name="connsiteX2" fmla="*/ 2130941 w 8687553"/>
                  <a:gd name="connsiteY2" fmla="*/ 1539692 h 1609483"/>
                  <a:gd name="connsiteX3" fmla="*/ 6474341 w 8687553"/>
                  <a:gd name="connsiteY3" fmla="*/ 1539692 h 1609483"/>
                  <a:gd name="connsiteX4" fmla="*/ 6474341 w 8687553"/>
                  <a:gd name="connsiteY4" fmla="*/ 0 h 1609483"/>
                  <a:gd name="connsiteX5" fmla="*/ 8687553 w 8687553"/>
                  <a:gd name="connsiteY5" fmla="*/ 0 h 1609483"/>
                  <a:gd name="connsiteX6" fmla="*/ 8687553 w 8687553"/>
                  <a:gd name="connsiteY6" fmla="*/ 1609483 h 1609483"/>
                  <a:gd name="connsiteX7" fmla="*/ 0 w 8687553"/>
                  <a:gd name="connsiteY7" fmla="*/ 1609483 h 1609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87553" h="1609483">
                    <a:moveTo>
                      <a:pt x="0" y="0"/>
                    </a:moveTo>
                    <a:lnTo>
                      <a:pt x="2130941" y="0"/>
                    </a:lnTo>
                    <a:lnTo>
                      <a:pt x="2130941" y="1539692"/>
                    </a:lnTo>
                    <a:lnTo>
                      <a:pt x="6474341" y="1539692"/>
                    </a:lnTo>
                    <a:lnTo>
                      <a:pt x="6474341" y="0"/>
                    </a:lnTo>
                    <a:lnTo>
                      <a:pt x="8687553" y="0"/>
                    </a:lnTo>
                    <a:lnTo>
                      <a:pt x="8687553" y="1609483"/>
                    </a:lnTo>
                    <a:lnTo>
                      <a:pt x="0" y="1609483"/>
                    </a:lnTo>
                    <a:close/>
                  </a:path>
                </a:pathLst>
              </a:custGeom>
            </p:spPr>
          </p:pic>
          <p:pic>
            <p:nvPicPr>
              <p:cNvPr id="44" name="Picture 7">
                <a:extLst>
                  <a:ext uri="{FF2B5EF4-FFF2-40B4-BE49-F238E27FC236}">
                    <a16:creationId xmlns:a16="http://schemas.microsoft.com/office/drawing/2014/main" id="{F9674BDD-1A3E-004F-BC94-43B01B7086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57170">
                <a:off x="3429292" y="2792020"/>
                <a:ext cx="901858" cy="215390"/>
              </a:xfrm>
              <a:prstGeom prst="rect">
                <a:avLst/>
              </a:prstGeom>
            </p:spPr>
          </p:pic>
          <p:pic>
            <p:nvPicPr>
              <p:cNvPr id="45" name="Picture 8">
                <a:extLst>
                  <a:ext uri="{FF2B5EF4-FFF2-40B4-BE49-F238E27FC236}">
                    <a16:creationId xmlns:a16="http://schemas.microsoft.com/office/drawing/2014/main" id="{43155B57-D8A2-C6C6-6EA3-DD44800CA6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277374">
                <a:off x="5300521" y="3453759"/>
                <a:ext cx="598672" cy="142980"/>
              </a:xfrm>
              <a:prstGeom prst="rect">
                <a:avLst/>
              </a:prstGeom>
            </p:spPr>
          </p:pic>
          <p:grpSp>
            <p:nvGrpSpPr>
              <p:cNvPr id="46" name="Group 9">
                <a:extLst>
                  <a:ext uri="{FF2B5EF4-FFF2-40B4-BE49-F238E27FC236}">
                    <a16:creationId xmlns:a16="http://schemas.microsoft.com/office/drawing/2014/main" id="{FDAC6384-BABC-0765-7D03-AF9A83C1AB37}"/>
                  </a:ext>
                </a:extLst>
              </p:cNvPr>
              <p:cNvGrpSpPr/>
              <p:nvPr/>
            </p:nvGrpSpPr>
            <p:grpSpPr>
              <a:xfrm>
                <a:off x="7541136" y="3496769"/>
                <a:ext cx="1391438" cy="248633"/>
                <a:chOff x="5725579" y="2637684"/>
                <a:chExt cx="1675144" cy="418701"/>
              </a:xfrm>
            </p:grpSpPr>
            <p:pic>
              <p:nvPicPr>
                <p:cNvPr id="61" name="Picture 10" descr="A blue airplane with a black background  Description automatically generated">
                  <a:extLst>
                    <a:ext uri="{FF2B5EF4-FFF2-40B4-BE49-F238E27FC236}">
                      <a16:creationId xmlns:a16="http://schemas.microsoft.com/office/drawing/2014/main" id="{FDBB930A-6DD8-E6BF-E92A-8ECF9A6BEF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84411" y="2637684"/>
                  <a:ext cx="825153" cy="186981"/>
                </a:xfrm>
                <a:prstGeom prst="rect">
                  <a:avLst/>
                </a:prstGeom>
              </p:spPr>
            </p:pic>
            <p:pic>
              <p:nvPicPr>
                <p:cNvPr id="62" name="Picture 11" descr="A blue airplane with a black background  Description automatically generated">
                  <a:extLst>
                    <a:ext uri="{FF2B5EF4-FFF2-40B4-BE49-F238E27FC236}">
                      <a16:creationId xmlns:a16="http://schemas.microsoft.com/office/drawing/2014/main" id="{E5C62E59-9EC7-74C3-396B-23458109AD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5570" y="2845322"/>
                  <a:ext cx="825153" cy="186981"/>
                </a:xfrm>
                <a:prstGeom prst="rect">
                  <a:avLst/>
                </a:prstGeom>
              </p:spPr>
            </p:pic>
            <p:pic>
              <p:nvPicPr>
                <p:cNvPr id="63" name="Picture 12" descr="A blue airplane with a black background  Description automatically generated">
                  <a:extLst>
                    <a:ext uri="{FF2B5EF4-FFF2-40B4-BE49-F238E27FC236}">
                      <a16:creationId xmlns:a16="http://schemas.microsoft.com/office/drawing/2014/main" id="{99F6A278-FEBA-015C-8CE9-3859B8138E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5579" y="2869404"/>
                  <a:ext cx="825153" cy="186981"/>
                </a:xfrm>
                <a:prstGeom prst="rect">
                  <a:avLst/>
                </a:prstGeom>
              </p:spPr>
            </p:pic>
          </p:grpSp>
          <p:pic>
            <p:nvPicPr>
              <p:cNvPr id="47" name="Picture 16">
                <a:extLst>
                  <a:ext uri="{FF2B5EF4-FFF2-40B4-BE49-F238E27FC236}">
                    <a16:creationId xmlns:a16="http://schemas.microsoft.com/office/drawing/2014/main" id="{CA44F332-B17F-DF4C-2E6F-B3A237F35D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r="9869"/>
              <a:stretch/>
            </p:blipFill>
            <p:spPr>
              <a:xfrm>
                <a:off x="1701241" y="2836651"/>
                <a:ext cx="7970837" cy="2314713"/>
              </a:xfrm>
              <a:prstGeom prst="rect">
                <a:avLst/>
              </a:prstGeom>
            </p:spPr>
          </p:pic>
          <p:pic>
            <p:nvPicPr>
              <p:cNvPr id="48" name="Picture 14" descr="A building with windows and a black background  Description automatically generated">
                <a:extLst>
                  <a:ext uri="{FF2B5EF4-FFF2-40B4-BE49-F238E27FC236}">
                    <a16:creationId xmlns:a16="http://schemas.microsoft.com/office/drawing/2014/main" id="{4B6B2658-7507-D2E7-DEC9-04F75489D0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4709897"/>
                <a:ext cx="4560203" cy="1621677"/>
              </a:xfrm>
              <a:prstGeom prst="rect">
                <a:avLst/>
              </a:prstGeom>
            </p:spPr>
          </p:pic>
          <p:pic>
            <p:nvPicPr>
              <p:cNvPr id="49" name="Picture 24" descr="A cartoon of a city  AI-generated content may be incorrect.">
                <a:extLst>
                  <a:ext uri="{FF2B5EF4-FFF2-40B4-BE49-F238E27FC236}">
                    <a16:creationId xmlns:a16="http://schemas.microsoft.com/office/drawing/2014/main" id="{7B20BDFF-BBD1-2693-4D9D-065D09AF83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r="64328" b="53770"/>
              <a:stretch>
                <a:fillRect/>
              </a:stretch>
            </p:blipFill>
            <p:spPr>
              <a:xfrm>
                <a:off x="1636474" y="4749384"/>
                <a:ext cx="904371" cy="782547"/>
              </a:xfrm>
              <a:prstGeom prst="rect">
                <a:avLst/>
              </a:prstGeom>
            </p:spPr>
          </p:pic>
          <p:grpSp>
            <p:nvGrpSpPr>
              <p:cNvPr id="50" name="Group 59">
                <a:extLst>
                  <a:ext uri="{FF2B5EF4-FFF2-40B4-BE49-F238E27FC236}">
                    <a16:creationId xmlns:a16="http://schemas.microsoft.com/office/drawing/2014/main" id="{292AD5C6-3B06-0726-0E92-B2DE7A0AEDCE}"/>
                  </a:ext>
                </a:extLst>
              </p:cNvPr>
              <p:cNvGrpSpPr/>
              <p:nvPr/>
            </p:nvGrpSpPr>
            <p:grpSpPr>
              <a:xfrm>
                <a:off x="3517476" y="3638476"/>
                <a:ext cx="3544517" cy="1166505"/>
                <a:chOff x="3523054" y="3706088"/>
                <a:chExt cx="3567693" cy="1642383"/>
              </a:xfrm>
            </p:grpSpPr>
            <p:pic>
              <p:nvPicPr>
                <p:cNvPr id="58" name="Picture 6">
                  <a:extLst>
                    <a:ext uri="{FF2B5EF4-FFF2-40B4-BE49-F238E27FC236}">
                      <a16:creationId xmlns:a16="http://schemas.microsoft.com/office/drawing/2014/main" id="{EB54E4E3-80D4-C51E-0946-BE001D20A7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90585" y="3706088"/>
                  <a:ext cx="2400162" cy="573228"/>
                </a:xfrm>
                <a:prstGeom prst="rect">
                  <a:avLst/>
                </a:prstGeom>
              </p:spPr>
            </p:pic>
            <p:pic>
              <p:nvPicPr>
                <p:cNvPr id="59" name="Picture 13">
                  <a:extLst>
                    <a:ext uri="{FF2B5EF4-FFF2-40B4-BE49-F238E27FC236}">
                      <a16:creationId xmlns:a16="http://schemas.microsoft.com/office/drawing/2014/main" id="{3B3E74FD-7889-615B-8023-8A658FA365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523054" y="4302688"/>
                  <a:ext cx="1237595" cy="384081"/>
                </a:xfrm>
                <a:prstGeom prst="rect">
                  <a:avLst/>
                </a:prstGeom>
              </p:spPr>
            </p:pic>
            <p:pic>
              <p:nvPicPr>
                <p:cNvPr id="60" name="Picture 2">
                  <a:extLst>
                    <a:ext uri="{FF2B5EF4-FFF2-40B4-BE49-F238E27FC236}">
                      <a16:creationId xmlns:a16="http://schemas.microsoft.com/office/drawing/2014/main" id="{53695CAE-5008-F0AA-1776-67319C7495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51229" y="4865173"/>
                  <a:ext cx="483298" cy="483298"/>
                </a:xfrm>
                <a:prstGeom prst="rect">
                  <a:avLst/>
                </a:prstGeom>
              </p:spPr>
            </p:pic>
          </p:grpSp>
          <p:grpSp>
            <p:nvGrpSpPr>
              <p:cNvPr id="51" name="Group 58">
                <a:extLst>
                  <a:ext uri="{FF2B5EF4-FFF2-40B4-BE49-F238E27FC236}">
                    <a16:creationId xmlns:a16="http://schemas.microsoft.com/office/drawing/2014/main" id="{21611542-644F-D18C-C92D-485B8CA7D479}"/>
                  </a:ext>
                </a:extLst>
              </p:cNvPr>
              <p:cNvGrpSpPr/>
              <p:nvPr/>
            </p:nvGrpSpPr>
            <p:grpSpPr>
              <a:xfrm>
                <a:off x="4481141" y="4671856"/>
                <a:ext cx="3554365" cy="1693753"/>
                <a:chOff x="4457056" y="4252696"/>
                <a:chExt cx="3577607" cy="1767983"/>
              </a:xfrm>
            </p:grpSpPr>
            <p:sp>
              <p:nvSpPr>
                <p:cNvPr id="56" name="Flowchart: Delay 23">
                  <a:extLst>
                    <a:ext uri="{FF2B5EF4-FFF2-40B4-BE49-F238E27FC236}">
                      <a16:creationId xmlns:a16="http://schemas.microsoft.com/office/drawing/2014/main" id="{24D88700-4767-1E8C-4C0B-B01ACF0D92FD}"/>
                    </a:ext>
                  </a:extLst>
                </p:cNvPr>
                <p:cNvSpPr/>
                <p:nvPr/>
              </p:nvSpPr>
              <p:spPr>
                <a:xfrm rot="16200000">
                  <a:off x="5388775" y="3333001"/>
                  <a:ext cx="1726194" cy="3565583"/>
                </a:xfrm>
                <a:prstGeom prst="flowChartDelay">
                  <a:avLst/>
                </a:prstGeom>
                <a:solidFill>
                  <a:srgbClr val="92D050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" name="TextBox 32">
                  <a:extLst>
                    <a:ext uri="{FF2B5EF4-FFF2-40B4-BE49-F238E27FC236}">
                      <a16:creationId xmlns:a16="http://schemas.microsoft.com/office/drawing/2014/main" id="{53429506-C50B-C9A1-A908-9D4675612A82}"/>
                    </a:ext>
                  </a:extLst>
                </p:cNvPr>
                <p:cNvSpPr txBox="1"/>
                <p:nvPr/>
              </p:nvSpPr>
              <p:spPr>
                <a:xfrm rot="16200000">
                  <a:off x="4120778" y="5161134"/>
                  <a:ext cx="1195823" cy="5232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600" b="1" dirty="0">
                      <a:solidFill>
                        <a:srgbClr val="009D65"/>
                      </a:solidFill>
                    </a:rPr>
                    <a:t>U-space</a:t>
                  </a:r>
                  <a:endParaRPr lang="en-GB" sz="4000" b="1" dirty="0">
                    <a:solidFill>
                      <a:srgbClr val="009D65"/>
                    </a:solidFill>
                  </a:endParaRPr>
                </a:p>
              </p:txBody>
            </p:sp>
          </p:grp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598CC500-81E1-C57A-EE14-718A1A6199AF}"/>
                  </a:ext>
                </a:extLst>
              </p:cNvPr>
              <p:cNvSpPr txBox="1"/>
              <p:nvPr/>
            </p:nvSpPr>
            <p:spPr>
              <a:xfrm rot="16200000">
                <a:off x="-163448" y="3046110"/>
                <a:ext cx="1470408" cy="614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solidFill>
                      <a:srgbClr val="003266"/>
                    </a:solidFill>
                  </a:rPr>
                  <a:t>ATM</a:t>
                </a:r>
              </a:p>
            </p:txBody>
          </p:sp>
          <p:pic>
            <p:nvPicPr>
              <p:cNvPr id="53" name="Picture 38">
                <a:extLst>
                  <a:ext uri="{FF2B5EF4-FFF2-40B4-BE49-F238E27FC236}">
                    <a16:creationId xmlns:a16="http://schemas.microsoft.com/office/drawing/2014/main" id="{4AB165A5-AC32-6135-6D1F-03B931637D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692917" y="5791049"/>
                <a:ext cx="235261" cy="235261"/>
              </a:xfrm>
              <a:prstGeom prst="rect">
                <a:avLst/>
              </a:prstGeom>
            </p:spPr>
          </p:pic>
          <p:pic>
            <p:nvPicPr>
              <p:cNvPr id="54" name="Picture 40">
                <a:extLst>
                  <a:ext uri="{FF2B5EF4-FFF2-40B4-BE49-F238E27FC236}">
                    <a16:creationId xmlns:a16="http://schemas.microsoft.com/office/drawing/2014/main" id="{AA5BFEB4-18E9-182A-C52D-40DA4BAC6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80073" y="5505675"/>
                <a:ext cx="285375" cy="285373"/>
              </a:xfrm>
              <a:prstGeom prst="rect">
                <a:avLst/>
              </a:prstGeom>
            </p:spPr>
          </p:pic>
          <p:pic>
            <p:nvPicPr>
              <p:cNvPr id="55" name="Picture 25" descr="A cartoon of a city  AI-generated content may be incorrect.">
                <a:extLst>
                  <a:ext uri="{FF2B5EF4-FFF2-40B4-BE49-F238E27FC236}">
                    <a16:creationId xmlns:a16="http://schemas.microsoft.com/office/drawing/2014/main" id="{E7CA76E7-E77D-3189-37D4-A855FAECF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89312" y="4864091"/>
                <a:ext cx="2535248" cy="1692708"/>
              </a:xfrm>
              <a:prstGeom prst="rect">
                <a:avLst/>
              </a:prstGeom>
            </p:spPr>
          </p:pic>
        </p:grpSp>
        <p:pic>
          <p:nvPicPr>
            <p:cNvPr id="40" name="Picture 15" descr="A building with a window and a pole  Description automatically generated with medium confidence">
              <a:extLst>
                <a:ext uri="{FF2B5EF4-FFF2-40B4-BE49-F238E27FC236}">
                  <a16:creationId xmlns:a16="http://schemas.microsoft.com/office/drawing/2014/main" id="{083069B7-5511-CD75-857E-220E696FD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982"/>
            <a:stretch/>
          </p:blipFill>
          <p:spPr>
            <a:xfrm>
              <a:off x="7516996" y="4523949"/>
              <a:ext cx="3015498" cy="1804964"/>
            </a:xfrm>
            <a:prstGeom prst="rect">
              <a:avLst/>
            </a:prstGeom>
          </p:spPr>
        </p:pic>
      </p:grpSp>
      <p:pic>
        <p:nvPicPr>
          <p:cNvPr id="64" name="Picture 16">
            <a:extLst>
              <a:ext uri="{FF2B5EF4-FFF2-40B4-BE49-F238E27FC236}">
                <a16:creationId xmlns:a16="http://schemas.microsoft.com/office/drawing/2014/main" id="{A601DCAA-D5B7-BBC5-E5B8-367A29C7109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9869"/>
          <a:stretch/>
        </p:blipFill>
        <p:spPr>
          <a:xfrm>
            <a:off x="8199166" y="5280103"/>
            <a:ext cx="1524529" cy="4964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435E5BC-3A3E-B01D-60F7-E13438E63794}"/>
              </a:ext>
            </a:extLst>
          </p:cNvPr>
          <p:cNvSpPr txBox="1"/>
          <p:nvPr/>
        </p:nvSpPr>
        <p:spPr>
          <a:xfrm>
            <a:off x="581576" y="3937968"/>
            <a:ext cx="435939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b="1" dirty="0">
                <a:sym typeface="Wingdings" panose="05000000000000000000" pitchFamily="2" charset="2"/>
              </a:rPr>
              <a:t>G</a:t>
            </a:r>
            <a:r>
              <a:rPr lang="de-DE" altLang="de-DE" b="1" dirty="0"/>
              <a:t>ap</a:t>
            </a:r>
            <a:r>
              <a:rPr lang="de-DE" altLang="de-DE" dirty="0"/>
              <a:t> in </a:t>
            </a:r>
            <a:r>
              <a:rPr lang="de-DE" altLang="de-DE" b="1" dirty="0" err="1"/>
              <a:t>low</a:t>
            </a:r>
            <a:r>
              <a:rPr lang="de-DE" altLang="de-DE" b="1" dirty="0"/>
              <a:t> </a:t>
            </a:r>
            <a:r>
              <a:rPr lang="de-DE" altLang="de-DE" b="1" dirty="0" err="1"/>
              <a:t>level</a:t>
            </a:r>
            <a:r>
              <a:rPr lang="de-DE" altLang="de-DE" b="1" dirty="0"/>
              <a:t> </a:t>
            </a:r>
            <a:r>
              <a:rPr lang="de-DE" altLang="de-DE" dirty="0" err="1"/>
              <a:t>airspace</a:t>
            </a:r>
            <a:r>
              <a:rPr lang="de-DE" altLang="de-DE" dirty="0"/>
              <a:t> </a:t>
            </a:r>
            <a:r>
              <a:rPr lang="de-DE" altLang="de-DE" dirty="0" err="1"/>
              <a:t>where</a:t>
            </a:r>
            <a:r>
              <a:rPr lang="de-DE" altLang="de-DE" dirty="0"/>
              <a:t> IAM and </a:t>
            </a:r>
            <a:r>
              <a:rPr lang="de-DE" altLang="de-DE" dirty="0" err="1"/>
              <a:t>certified</a:t>
            </a:r>
            <a:r>
              <a:rPr lang="de-DE" altLang="de-DE" dirty="0"/>
              <a:t> </a:t>
            </a:r>
            <a:r>
              <a:rPr lang="en-US" sz="1800" dirty="0"/>
              <a:t>VTOL-capable aircraft (</a:t>
            </a:r>
            <a:r>
              <a:rPr lang="en-US" sz="1800" b="1" dirty="0"/>
              <a:t>VCA</a:t>
            </a:r>
            <a:r>
              <a:rPr lang="en-US" sz="1800" dirty="0"/>
              <a:t>)</a:t>
            </a:r>
            <a:r>
              <a:rPr lang="de-DE" altLang="de-DE" dirty="0"/>
              <a:t> </a:t>
            </a:r>
            <a:r>
              <a:rPr lang="de-DE" altLang="de-DE" b="1" dirty="0" err="1"/>
              <a:t>operations</a:t>
            </a:r>
            <a:r>
              <a:rPr lang="de-DE" altLang="de-DE" dirty="0"/>
              <a:t> </a:t>
            </a:r>
            <a:r>
              <a:rPr lang="de-DE" altLang="de-DE" dirty="0" err="1"/>
              <a:t>are</a:t>
            </a:r>
            <a:r>
              <a:rPr lang="de-DE" altLang="de-DE" dirty="0"/>
              <a:t> </a:t>
            </a:r>
            <a:r>
              <a:rPr lang="de-DE" altLang="de-DE" dirty="0" err="1"/>
              <a:t>expected</a:t>
            </a:r>
            <a:r>
              <a:rPr lang="de-DE" altLang="de-DE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alt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dirty="0"/>
              <a:t>IAM/VCA operations </a:t>
            </a:r>
            <a:r>
              <a:rPr lang="de-DE" altLang="de-DE" dirty="0" err="1"/>
              <a:t>question</a:t>
            </a:r>
            <a:r>
              <a:rPr lang="de-DE" altLang="de-DE" dirty="0"/>
              <a:t> </a:t>
            </a:r>
            <a:r>
              <a:rPr lang="de-DE" altLang="de-DE" dirty="0" err="1"/>
              <a:t>applicability</a:t>
            </a:r>
            <a:r>
              <a:rPr lang="de-DE" altLang="de-DE" dirty="0"/>
              <a:t> and </a:t>
            </a:r>
            <a:r>
              <a:rPr lang="de-DE" altLang="de-DE" dirty="0" err="1"/>
              <a:t>interoperability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ATM and U-</a:t>
            </a:r>
            <a:r>
              <a:rPr lang="de-DE" altLang="de-DE" dirty="0" err="1"/>
              <a:t>space</a:t>
            </a:r>
            <a:r>
              <a:rPr lang="de-DE" altLang="de-DE" dirty="0"/>
              <a:t> </a:t>
            </a:r>
            <a:r>
              <a:rPr lang="de-DE" altLang="de-DE" dirty="0" err="1"/>
              <a:t>frameworks</a:t>
            </a:r>
            <a:r>
              <a:rPr lang="de-DE" alt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971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66FAC0-A97C-94B4-41E2-E60C4F806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577" y="488287"/>
            <a:ext cx="7033368" cy="409290"/>
          </a:xfrm>
        </p:spPr>
        <p:txBody>
          <a:bodyPr/>
          <a:lstStyle/>
          <a:p>
            <a:r>
              <a:rPr lang="de-DE" sz="3200" dirty="0">
                <a:latin typeface="+mn-lt"/>
              </a:rPr>
              <a:t>The </a:t>
            </a:r>
            <a:r>
              <a:rPr lang="de-DE" sz="3200" dirty="0" err="1">
                <a:latin typeface="+mn-lt"/>
              </a:rPr>
              <a:t>Vertiport</a:t>
            </a:r>
            <a:endParaRPr lang="de-DE" sz="3200" dirty="0">
              <a:latin typeface="+mn-lt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7A3FA0-8694-CB0A-416F-480F6241D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433" y="1361991"/>
            <a:ext cx="7033367" cy="627774"/>
          </a:xfrm>
          <a:prstGeom prst="roundRect">
            <a:avLst>
              <a:gd name="adj" fmla="val 12475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b="1" dirty="0"/>
              <a:t>Vertiport: </a:t>
            </a:r>
            <a:r>
              <a:rPr lang="en-US" dirty="0"/>
              <a:t>an area of land, water, or structure that is used or intended to be used for the landing, take-off, and movement of VTOL-capable aircraft.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7319E42-9198-0A78-1AE5-8AE2F6CE5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609523-C5FC-73AC-5708-AE16B9EB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4</a:t>
            </a:fld>
            <a:endParaRPr lang="fr-FR"/>
          </a:p>
        </p:txBody>
      </p:sp>
      <p:pic>
        <p:nvPicPr>
          <p:cNvPr id="6" name="Picture 2" descr="PTS">
            <a:extLst>
              <a:ext uri="{FF2B5EF4-FFF2-40B4-BE49-F238E27FC236}">
                <a16:creationId xmlns:a16="http://schemas.microsoft.com/office/drawing/2014/main" id="{7D18A6E3-ECF6-93DE-C108-E12AC2411A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6" t="7308" r="13181" b="19470"/>
          <a:stretch/>
        </p:blipFill>
        <p:spPr bwMode="auto">
          <a:xfrm>
            <a:off x="631577" y="1336832"/>
            <a:ext cx="3065930" cy="414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6D01BC7-7E6B-7CFA-8160-212EB4C54467}"/>
              </a:ext>
            </a:extLst>
          </p:cNvPr>
          <p:cNvSpPr txBox="1"/>
          <p:nvPr/>
        </p:nvSpPr>
        <p:spPr>
          <a:xfrm>
            <a:off x="3988328" y="4225798"/>
            <a:ext cx="6922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dirty="0"/>
              <a:t>Vertiport: </a:t>
            </a:r>
            <a:r>
              <a:rPr lang="en-US" sz="1800" dirty="0">
                <a:sym typeface="Wingdings" panose="05000000000000000000" pitchFamily="2" charset="2"/>
              </a:rPr>
              <a:t>C</a:t>
            </a:r>
            <a:r>
              <a:rPr lang="en-US" sz="1800" dirty="0"/>
              <a:t>entral ground infrastructure element for VTOL-capable aircraft (VCA) connecting the urban airspace with the ground.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9944687-7C3C-5681-02E5-83FE82CDACE9}"/>
              </a:ext>
            </a:extLst>
          </p:cNvPr>
          <p:cNvSpPr txBox="1"/>
          <p:nvPr/>
        </p:nvSpPr>
        <p:spPr>
          <a:xfrm>
            <a:off x="3988329" y="5017993"/>
            <a:ext cx="6922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Operational status </a:t>
            </a:r>
            <a:r>
              <a:rPr lang="en-US" sz="1800" dirty="0"/>
              <a:t>as</a:t>
            </a:r>
            <a:r>
              <a:rPr lang="en-US" sz="1800" b="1" dirty="0"/>
              <a:t> critical information </a:t>
            </a:r>
            <a:r>
              <a:rPr lang="en-US" sz="1800" dirty="0"/>
              <a:t>affecting all VCA flight phases.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B9306E9-5182-A44C-4A8B-1CCB2A501EE1}"/>
              </a:ext>
            </a:extLst>
          </p:cNvPr>
          <p:cNvSpPr txBox="1"/>
          <p:nvPr/>
        </p:nvSpPr>
        <p:spPr>
          <a:xfrm>
            <a:off x="1766965" y="5685206"/>
            <a:ext cx="8658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E8BC0"/>
                </a:solidFill>
              </a:rPr>
              <a:t>A vertiport is not passive infrastructure. It is an active IAM operational node. </a:t>
            </a:r>
            <a:endParaRPr lang="de-DE" sz="2000" b="1" dirty="0">
              <a:solidFill>
                <a:srgbClr val="2E8BC0"/>
              </a:solidFill>
            </a:endParaRP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4192A996-7FF6-738A-FFDD-6D89492077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444"/>
          <a:stretch>
            <a:fillRect/>
          </a:stretch>
        </p:blipFill>
        <p:spPr>
          <a:xfrm>
            <a:off x="6341533" y="2134495"/>
            <a:ext cx="2143166" cy="19982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9506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5</a:t>
            </a:fld>
            <a:endParaRPr lang="fr-F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21FEE0-D37E-1C45-D61A-A19B4E32A4DE}"/>
              </a:ext>
            </a:extLst>
          </p:cNvPr>
          <p:cNvSpPr txBox="1"/>
          <p:nvPr/>
        </p:nvSpPr>
        <p:spPr>
          <a:xfrm>
            <a:off x="554737" y="1426350"/>
            <a:ext cx="53373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b="1" i="0" dirty="0">
                <a:solidFill>
                  <a:srgbClr val="049F69"/>
                </a:solidFill>
                <a:effectLst/>
                <a:latin typeface="Aptos Display" panose="020B0004020202020204" pitchFamily="34" charset="0"/>
              </a:rPr>
              <a:t>EUREKA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 stands out as the first SESAR project </a:t>
            </a:r>
            <a:r>
              <a:rPr lang="en-US" dirty="0">
                <a:solidFill>
                  <a:srgbClr val="001F59"/>
                </a:solidFill>
                <a:latin typeface="Aptos Display" panose="020B0004020202020204" pitchFamily="34" charset="0"/>
              </a:rPr>
              <a:t>(</a:t>
            </a:r>
            <a:r>
              <a:rPr lang="en-US" i="1" dirty="0">
                <a:solidFill>
                  <a:srgbClr val="001F59"/>
                </a:solidFill>
                <a:latin typeface="Aptos Display" panose="020B0004020202020204" pitchFamily="34" charset="0"/>
              </a:rPr>
              <a:t>initially under full U-space scope</a:t>
            </a:r>
            <a:r>
              <a:rPr lang="en-US" dirty="0">
                <a:solidFill>
                  <a:srgbClr val="001F59"/>
                </a:solidFill>
                <a:latin typeface="Aptos Display" panose="020B0004020202020204" pitchFamily="34" charset="0"/>
              </a:rPr>
              <a:t>) 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to </a:t>
            </a:r>
            <a:r>
              <a:rPr lang="en-US" sz="1800" b="1" i="0" dirty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extend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 the current scope of the </a:t>
            </a:r>
            <a:r>
              <a:rPr lang="en-US" sz="1800" b="1" i="0" dirty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existing ATM, air operations and U-space regulatory framework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, in particular, for </a:t>
            </a:r>
            <a:r>
              <a:rPr lang="en-US" sz="1800" b="1" i="0" dirty="0">
                <a:solidFill>
                  <a:srgbClr val="049F69"/>
                </a:solidFill>
                <a:effectLst/>
                <a:latin typeface="Aptos Display" panose="020B0004020202020204" pitchFamily="34" charset="0"/>
              </a:rPr>
              <a:t>vertiport 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stakeholders.</a:t>
            </a:r>
          </a:p>
          <a:p>
            <a:pPr algn="just"/>
            <a:endParaRPr lang="en-US" i="0" dirty="0">
              <a:solidFill>
                <a:srgbClr val="001F59"/>
              </a:solidFill>
              <a:effectLst/>
              <a:latin typeface="Aptos Display" panose="020B0004020202020204" pitchFamily="34" charset="0"/>
            </a:endParaRPr>
          </a:p>
          <a:p>
            <a:r>
              <a:rPr lang="en-US" sz="1400" b="1" dirty="0">
                <a:solidFill>
                  <a:srgbClr val="001F59"/>
                </a:solidFill>
                <a:latin typeface="Aptos Display" panose="020B0004020202020204" pitchFamily="34" charset="0"/>
              </a:rPr>
              <a:t>Duration: 3 years – 2023 to 2026</a:t>
            </a:r>
          </a:p>
          <a:p>
            <a:endParaRPr lang="en-US" sz="1400" b="1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r>
              <a:rPr lang="en-US" sz="1400" b="1" dirty="0">
                <a:solidFill>
                  <a:srgbClr val="001F59"/>
                </a:solidFill>
                <a:latin typeface="Aptos Display"/>
              </a:rPr>
              <a:t>Fast-track Project (TRL1/2 – TRL6): </a:t>
            </a:r>
            <a:r>
              <a:rPr lang="en-US" sz="1400" dirty="0">
                <a:solidFill>
                  <a:srgbClr val="001F59"/>
                </a:solidFill>
                <a:latin typeface="Aptos Display"/>
              </a:rPr>
              <a:t>From basic principles observed to system prototype demonstration in operational environment</a:t>
            </a:r>
            <a:endParaRPr lang="en-US" sz="1400" b="1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pPr algn="just"/>
            <a:endParaRPr lang="en-US" sz="1400" b="1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pPr algn="just"/>
            <a:endParaRPr lang="en-US" sz="1400" b="1" dirty="0">
              <a:solidFill>
                <a:srgbClr val="001F59"/>
              </a:solidFill>
              <a:latin typeface="Aptos Display" panose="020B0004020202020204" pitchFamily="34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1340F28F-C0DE-6B13-DC20-AA9001463F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757"/>
          <a:stretch>
            <a:fillRect/>
          </a:stretch>
        </p:blipFill>
        <p:spPr>
          <a:xfrm>
            <a:off x="288449" y="4175783"/>
            <a:ext cx="5044430" cy="2097561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81F5E93-BFBD-BEDB-1CEA-9237A9AA9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059" y="4477968"/>
            <a:ext cx="4951702" cy="1770851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D0C2DB16-31CD-7681-478E-6284FF178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0587" y="4549474"/>
            <a:ext cx="722384" cy="48065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C2928B8-E188-C312-0553-E216C4B36B5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10090162" y="5237672"/>
            <a:ext cx="1222800" cy="403808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FF192F4-DA03-8F2B-D799-CE6DF4397D6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rcRect t="30248" b="31158"/>
          <a:stretch>
            <a:fillRect/>
          </a:stretch>
        </p:blipFill>
        <p:spPr>
          <a:xfrm>
            <a:off x="10207859" y="5875027"/>
            <a:ext cx="1105103" cy="223203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839859EE-FB0E-1845-881B-025A92F9BA37}"/>
              </a:ext>
            </a:extLst>
          </p:cNvPr>
          <p:cNvSpPr txBox="1"/>
          <p:nvPr/>
        </p:nvSpPr>
        <p:spPr>
          <a:xfrm>
            <a:off x="554737" y="282197"/>
            <a:ext cx="2903484" cy="851297"/>
          </a:xfrm>
          <a:prstGeom prst="roundRect">
            <a:avLst/>
          </a:prstGeom>
          <a:solidFill>
            <a:schemeClr val="accent6">
              <a:alpha val="88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4400" dirty="0"/>
              <a:t>EUREKA</a:t>
            </a:r>
            <a:endParaRPr lang="en-GB" sz="440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F7897EB-33DC-8C6A-20EC-8990D13F0203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9"/>
          <a:stretch/>
        </p:blipFill>
        <p:spPr bwMode="auto">
          <a:xfrm>
            <a:off x="6572251" y="1133494"/>
            <a:ext cx="4547138" cy="33199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6864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2">
            <a:extLst>
              <a:ext uri="{FF2B5EF4-FFF2-40B4-BE49-F238E27FC236}">
                <a16:creationId xmlns:a16="http://schemas.microsoft.com/office/drawing/2014/main" id="{2F769363-C3B9-5AED-3844-84E060A59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70" y="1347783"/>
            <a:ext cx="862786" cy="1206982"/>
          </a:xfrm>
          <a:prstGeom prst="roundRect">
            <a:avLst>
              <a:gd name="adj" fmla="val 3552"/>
            </a:avLst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59C5CD8-5A56-315F-D6B9-C0560E480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EUREKA Solutions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8CE72-4635-D7A5-E254-7AB4AD991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278" y="6389752"/>
            <a:ext cx="1742039" cy="235955"/>
          </a:xfrm>
        </p:spPr>
        <p:txBody>
          <a:bodyPr/>
          <a:lstStyle/>
          <a:p>
            <a:r>
              <a:rPr lang="fr-FR" dirty="0"/>
              <a:t>EUREKA Final </a:t>
            </a:r>
            <a:r>
              <a:rPr lang="fr-FR" dirty="0" err="1"/>
              <a:t>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2943DA-145F-B81C-2FC4-96589C14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3008" y="6389752"/>
            <a:ext cx="2743200" cy="235955"/>
          </a:xfrm>
        </p:spPr>
        <p:txBody>
          <a:bodyPr/>
          <a:lstStyle/>
          <a:p>
            <a:fld id="{6B0C76E6-0B66-8944-91D4-A1BC6652E29F}" type="slidenum">
              <a:rPr lang="fr-FR" smtClean="0"/>
              <a:t>6</a:t>
            </a:fld>
            <a:endParaRPr lang="fr-FR"/>
          </a:p>
        </p:txBody>
      </p:sp>
      <p:sp>
        <p:nvSpPr>
          <p:cNvPr id="7" name="Textplatzhalter 28">
            <a:extLst>
              <a:ext uri="{FF2B5EF4-FFF2-40B4-BE49-F238E27FC236}">
                <a16:creationId xmlns:a16="http://schemas.microsoft.com/office/drawing/2014/main" id="{A21F48A2-D48E-0F98-3D35-21727BFE1108}"/>
              </a:ext>
            </a:extLst>
          </p:cNvPr>
          <p:cNvSpPr txBox="1">
            <a:spLocks/>
          </p:cNvSpPr>
          <p:nvPr/>
        </p:nvSpPr>
        <p:spPr>
          <a:xfrm>
            <a:off x="5312926" y="1653675"/>
            <a:ext cx="2580727" cy="90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1600" b="1" dirty="0" err="1"/>
              <a:t>Vertiport</a:t>
            </a:r>
            <a:r>
              <a:rPr lang="de-DE" sz="1600" b="1" dirty="0"/>
              <a:t> Collaborative Traffic Management</a:t>
            </a:r>
          </a:p>
        </p:txBody>
      </p:sp>
      <p:sp>
        <p:nvSpPr>
          <p:cNvPr id="8" name="Textplatzhalter 30">
            <a:extLst>
              <a:ext uri="{FF2B5EF4-FFF2-40B4-BE49-F238E27FC236}">
                <a16:creationId xmlns:a16="http://schemas.microsoft.com/office/drawing/2014/main" id="{E67CF8FD-B466-8909-157E-7F130EE61810}"/>
              </a:ext>
            </a:extLst>
          </p:cNvPr>
          <p:cNvSpPr txBox="1">
            <a:spLocks/>
          </p:cNvSpPr>
          <p:nvPr/>
        </p:nvSpPr>
        <p:spPr>
          <a:xfrm>
            <a:off x="9151664" y="1673952"/>
            <a:ext cx="2645136" cy="90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ea typeface="Calibri"/>
                <a:cs typeface="Calibri"/>
              </a:rPr>
              <a:t>Vertiport Network Flow, Capacity &amp; Operational Management</a:t>
            </a:r>
            <a:endParaRPr lang="en-GB" sz="1600" b="1" dirty="0"/>
          </a:p>
        </p:txBody>
      </p:sp>
      <p:pic>
        <p:nvPicPr>
          <p:cNvPr id="11" name="Picture 26">
            <a:extLst>
              <a:ext uri="{FF2B5EF4-FFF2-40B4-BE49-F238E27FC236}">
                <a16:creationId xmlns:a16="http://schemas.microsoft.com/office/drawing/2014/main" id="{90B1F038-EBC9-BE1B-B25D-7A906A584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834" y="1483345"/>
            <a:ext cx="953230" cy="1070330"/>
          </a:xfrm>
          <a:prstGeom prst="rect">
            <a:avLst/>
          </a:prstGeom>
        </p:spPr>
      </p:pic>
      <p:pic>
        <p:nvPicPr>
          <p:cNvPr id="12" name="Picture 36">
            <a:extLst>
              <a:ext uri="{FF2B5EF4-FFF2-40B4-BE49-F238E27FC236}">
                <a16:creationId xmlns:a16="http://schemas.microsoft.com/office/drawing/2014/main" id="{6719D14B-8222-CBAF-72EE-CA241A1C9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7116" y="1470674"/>
            <a:ext cx="1148954" cy="1206982"/>
          </a:xfrm>
          <a:prstGeom prst="rect">
            <a:avLst/>
          </a:prstGeom>
        </p:spPr>
      </p:pic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8EB3DD9C-0EC5-64D1-EFFA-552C2292EC94}"/>
              </a:ext>
            </a:extLst>
          </p:cNvPr>
          <p:cNvSpPr/>
          <p:nvPr/>
        </p:nvSpPr>
        <p:spPr>
          <a:xfrm>
            <a:off x="4300637" y="2658470"/>
            <a:ext cx="3600000" cy="3178181"/>
          </a:xfrm>
          <a:prstGeom prst="roundRect">
            <a:avLst>
              <a:gd name="adj" fmla="val 4163"/>
            </a:avLst>
          </a:prstGeom>
          <a:solidFill>
            <a:srgbClr val="D1E8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1F59"/>
                </a:solidFill>
              </a:rPr>
              <a:t>Cooperative process supporting VCA operations in U-space.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Focus on key data exchange between stakeholders for safe operations.</a:t>
            </a:r>
            <a:endParaRPr lang="en-US" sz="1600" dirty="0">
              <a:solidFill>
                <a:srgbClr val="001F59"/>
              </a:solidFill>
            </a:endParaRPr>
          </a:p>
          <a:p>
            <a:endParaRPr lang="en-US" sz="1600" dirty="0">
              <a:solidFill>
                <a:srgbClr val="001F59"/>
              </a:solidFill>
            </a:endParaRPr>
          </a:p>
          <a:p>
            <a:r>
              <a:rPr lang="en-US" sz="1600" dirty="0" err="1">
                <a:solidFill>
                  <a:srgbClr val="001F59"/>
                </a:solidFill>
              </a:rPr>
              <a:t>Centralised</a:t>
            </a:r>
            <a:r>
              <a:rPr lang="en-US" sz="1600" dirty="0">
                <a:solidFill>
                  <a:srgbClr val="001F59"/>
                </a:solidFill>
              </a:rPr>
              <a:t> airside information for effective vertiport management.</a:t>
            </a:r>
          </a:p>
          <a:p>
            <a:endParaRPr lang="en-US" sz="1050" dirty="0">
              <a:solidFill>
                <a:srgbClr val="001F59"/>
              </a:solidFill>
            </a:endParaRPr>
          </a:p>
          <a:p>
            <a:r>
              <a:rPr lang="en-US" sz="1600" dirty="0">
                <a:solidFill>
                  <a:srgbClr val="001F59"/>
                </a:solidFill>
              </a:rPr>
              <a:t>Common Information Service Provider as single and reliable source of all common information.</a:t>
            </a:r>
          </a:p>
          <a:p>
            <a:endParaRPr lang="en-US" sz="1100" dirty="0">
              <a:solidFill>
                <a:srgbClr val="001F59"/>
              </a:solidFill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85310818-C6F3-D8E4-517B-B7D18B58A691}"/>
              </a:ext>
            </a:extLst>
          </p:cNvPr>
          <p:cNvSpPr/>
          <p:nvPr/>
        </p:nvSpPr>
        <p:spPr>
          <a:xfrm>
            <a:off x="8205875" y="2694958"/>
            <a:ext cx="3600000" cy="3178181"/>
          </a:xfrm>
          <a:prstGeom prst="roundRect">
            <a:avLst>
              <a:gd name="adj" fmla="val 3616"/>
            </a:avLst>
          </a:prstGeom>
          <a:solidFill>
            <a:srgbClr val="D1E8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rgbClr val="001F59"/>
                </a:solidFill>
              </a:rPr>
              <a:t>Network-level perspective on airside ground and flight operations across multiple vertiports.</a:t>
            </a: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Introduction of Local Vertiport Network Manager to improve  efficiency and coordination &amp; optimizes resources.</a:t>
            </a:r>
          </a:p>
          <a:p>
            <a:endParaRPr lang="en-US" sz="1000" dirty="0">
              <a:solidFill>
                <a:schemeClr val="tx1"/>
              </a:solidFill>
            </a:endParaRP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Avoid interference with ATM operations through Dynamic Airspace Reconfiguration.</a:t>
            </a:r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687F160D-54BA-DBF5-3930-B29FCFE835E9}"/>
              </a:ext>
            </a:extLst>
          </p:cNvPr>
          <p:cNvSpPr txBox="1"/>
          <p:nvPr/>
        </p:nvSpPr>
        <p:spPr>
          <a:xfrm>
            <a:off x="5348565" y="5683417"/>
            <a:ext cx="1512000" cy="306467"/>
          </a:xfrm>
          <a:prstGeom prst="round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SOLUTION 2</a:t>
            </a:r>
            <a:endParaRPr lang="en-GB" sz="1200" b="1" dirty="0"/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C034F1FE-103A-30E9-9F36-30D3931E6C84}"/>
              </a:ext>
            </a:extLst>
          </p:cNvPr>
          <p:cNvSpPr txBox="1"/>
          <p:nvPr/>
        </p:nvSpPr>
        <p:spPr>
          <a:xfrm>
            <a:off x="9244728" y="5683417"/>
            <a:ext cx="1512000" cy="306467"/>
          </a:xfrm>
          <a:prstGeom prst="roundRect">
            <a:avLst/>
          </a:prstGeom>
          <a:solidFill>
            <a:srgbClr val="2E8BC0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SOLUTION 4</a:t>
            </a:r>
            <a:endParaRPr lang="en-GB" sz="1200" b="1" dirty="0"/>
          </a:p>
        </p:txBody>
      </p:sp>
      <p:pic>
        <p:nvPicPr>
          <p:cNvPr id="23" name="Picture 30">
            <a:extLst>
              <a:ext uri="{FF2B5EF4-FFF2-40B4-BE49-F238E27FC236}">
                <a16:creationId xmlns:a16="http://schemas.microsoft.com/office/drawing/2014/main" id="{309F91C8-3889-33AA-978A-1DCE980E04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730" y="1987558"/>
            <a:ext cx="270697" cy="270697"/>
          </a:xfrm>
          <a:prstGeom prst="rect">
            <a:avLst/>
          </a:prstGeom>
        </p:spPr>
      </p:pic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3E114DC2-F69B-8F22-A130-BABEA427BF17}"/>
              </a:ext>
            </a:extLst>
          </p:cNvPr>
          <p:cNvSpPr/>
          <p:nvPr/>
        </p:nvSpPr>
        <p:spPr>
          <a:xfrm>
            <a:off x="443278" y="2658469"/>
            <a:ext cx="3600000" cy="3178182"/>
          </a:xfrm>
          <a:prstGeom prst="roundRect">
            <a:avLst>
              <a:gd name="adj" fmla="val 5255"/>
            </a:avLst>
          </a:prstGeom>
          <a:solidFill>
            <a:srgbClr val="D1E8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Definition of airspace structures around vertiports for efficient take-off/landing, and approach/departure paths.</a:t>
            </a: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Requirements for VCA operations in controlled and U-space airspace.</a:t>
            </a:r>
          </a:p>
          <a:p>
            <a:endParaRPr lang="en-US" sz="105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Development of procedures for contingency events.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Near-term  VCA introduction and long-term regulatory development.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25" name="Textplatzhalter 29">
            <a:extLst>
              <a:ext uri="{FF2B5EF4-FFF2-40B4-BE49-F238E27FC236}">
                <a16:creationId xmlns:a16="http://schemas.microsoft.com/office/drawing/2014/main" id="{E27E2892-BCED-B391-A3FC-686ABD3D2070}"/>
              </a:ext>
            </a:extLst>
          </p:cNvPr>
          <p:cNvSpPr txBox="1">
            <a:spLocks/>
          </p:cNvSpPr>
          <p:nvPr/>
        </p:nvSpPr>
        <p:spPr>
          <a:xfrm>
            <a:off x="1091278" y="1654765"/>
            <a:ext cx="2952000" cy="90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 anchor="ctr" anchorCtr="0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600" b="1" dirty="0"/>
              <a:t>VCA Flight and Operating </a:t>
            </a:r>
            <a:r>
              <a:rPr lang="de-DE" sz="1600" b="1" dirty="0" err="1"/>
              <a:t>Procedures</a:t>
            </a:r>
            <a:r>
              <a:rPr lang="de-DE" sz="1600" b="1" dirty="0"/>
              <a:t> </a:t>
            </a:r>
            <a:r>
              <a:rPr lang="de-DE" sz="1600" b="1" dirty="0" err="1"/>
              <a:t>for</a:t>
            </a:r>
            <a:r>
              <a:rPr lang="de-DE" sz="1600" b="1" dirty="0"/>
              <a:t> Safe &amp; Resilient </a:t>
            </a:r>
            <a:r>
              <a:rPr lang="de-DE" sz="1600" b="1" dirty="0" err="1"/>
              <a:t>Vertiport</a:t>
            </a:r>
            <a:r>
              <a:rPr lang="de-DE" sz="1600" b="1" dirty="0"/>
              <a:t> </a:t>
            </a:r>
            <a:r>
              <a:rPr lang="de-DE" sz="1600" b="1" dirty="0" err="1"/>
              <a:t>Operations</a:t>
            </a:r>
            <a:endParaRPr lang="de-DE" sz="1600" b="1" dirty="0"/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F8D1598B-8703-8FE2-7A17-A52185017E43}"/>
              </a:ext>
            </a:extLst>
          </p:cNvPr>
          <p:cNvSpPr txBox="1"/>
          <p:nvPr/>
        </p:nvSpPr>
        <p:spPr>
          <a:xfrm>
            <a:off x="1487278" y="5683417"/>
            <a:ext cx="1512000" cy="306467"/>
          </a:xfrm>
          <a:prstGeom prst="roundRect">
            <a:avLst/>
          </a:prstGeom>
          <a:solidFill>
            <a:srgbClr val="FD8BA1">
              <a:alpha val="87451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SOLUTION 3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81312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  <p:bldP spid="14" grpId="0" animBg="1"/>
      <p:bldP spid="17" grpId="0" animBg="1"/>
      <p:bldP spid="20" grpId="0" animBg="1"/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67C6DBB4-BE37-2FD1-A030-C40D498F1BF3}"/>
              </a:ext>
            </a:extLst>
          </p:cNvPr>
          <p:cNvGrpSpPr/>
          <p:nvPr/>
        </p:nvGrpSpPr>
        <p:grpSpPr>
          <a:xfrm>
            <a:off x="0" y="1326069"/>
            <a:ext cx="10523566" cy="5275349"/>
            <a:chOff x="0" y="1326069"/>
            <a:chExt cx="10523566" cy="5275349"/>
          </a:xfrm>
        </p:grpSpPr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A9689BFC-1E87-DA9D-1B1A-45C8B7353536}"/>
                </a:ext>
              </a:extLst>
            </p:cNvPr>
            <p:cNvGrpSpPr/>
            <p:nvPr/>
          </p:nvGrpSpPr>
          <p:grpSpPr>
            <a:xfrm>
              <a:off x="0" y="1326069"/>
              <a:ext cx="10454925" cy="5275349"/>
              <a:chOff x="0" y="1326069"/>
              <a:chExt cx="10454925" cy="5275349"/>
            </a:xfrm>
          </p:grpSpPr>
          <p:pic>
            <p:nvPicPr>
              <p:cNvPr id="5" name="Picture 4" descr="A blue sky with clouds  Description automatically generated">
                <a:extLst>
                  <a:ext uri="{FF2B5EF4-FFF2-40B4-BE49-F238E27FC236}">
                    <a16:creationId xmlns:a16="http://schemas.microsoft.com/office/drawing/2014/main" id="{937C5A82-AA0A-5C68-81CF-6B36C881A8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" t="1637" r="1182"/>
              <a:stretch/>
            </p:blipFill>
            <p:spPr>
              <a:xfrm>
                <a:off x="1" y="1326069"/>
                <a:ext cx="10447288" cy="5024985"/>
              </a:xfrm>
              <a:prstGeom prst="roundRect">
                <a:avLst>
                  <a:gd name="adj" fmla="val 7784"/>
                </a:avLst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6DCFFF9-554C-EE95-7DE1-A5093A44096D}"/>
                  </a:ext>
                </a:extLst>
              </p:cNvPr>
              <p:cNvSpPr/>
              <p:nvPr/>
            </p:nvSpPr>
            <p:spPr>
              <a:xfrm>
                <a:off x="1" y="6326906"/>
                <a:ext cx="10422269" cy="274512"/>
              </a:xfrm>
              <a:prstGeom prst="rect">
                <a:avLst/>
              </a:prstGeom>
              <a:solidFill>
                <a:srgbClr val="A5B4C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B2D211A7-54D2-15D8-9FD1-D4B4C4880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823808" y="3572348"/>
                <a:ext cx="8631117" cy="1599027"/>
              </a:xfrm>
              <a:custGeom>
                <a:avLst/>
                <a:gdLst>
                  <a:gd name="connsiteX0" fmla="*/ 0 w 8687553"/>
                  <a:gd name="connsiteY0" fmla="*/ 0 h 1609483"/>
                  <a:gd name="connsiteX1" fmla="*/ 2130941 w 8687553"/>
                  <a:gd name="connsiteY1" fmla="*/ 0 h 1609483"/>
                  <a:gd name="connsiteX2" fmla="*/ 2130941 w 8687553"/>
                  <a:gd name="connsiteY2" fmla="*/ 1539692 h 1609483"/>
                  <a:gd name="connsiteX3" fmla="*/ 6474341 w 8687553"/>
                  <a:gd name="connsiteY3" fmla="*/ 1539692 h 1609483"/>
                  <a:gd name="connsiteX4" fmla="*/ 6474341 w 8687553"/>
                  <a:gd name="connsiteY4" fmla="*/ 0 h 1609483"/>
                  <a:gd name="connsiteX5" fmla="*/ 8687553 w 8687553"/>
                  <a:gd name="connsiteY5" fmla="*/ 0 h 1609483"/>
                  <a:gd name="connsiteX6" fmla="*/ 8687553 w 8687553"/>
                  <a:gd name="connsiteY6" fmla="*/ 1609483 h 1609483"/>
                  <a:gd name="connsiteX7" fmla="*/ 0 w 8687553"/>
                  <a:gd name="connsiteY7" fmla="*/ 1609483 h 1609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87553" h="1609483">
                    <a:moveTo>
                      <a:pt x="0" y="0"/>
                    </a:moveTo>
                    <a:lnTo>
                      <a:pt x="2130941" y="0"/>
                    </a:lnTo>
                    <a:lnTo>
                      <a:pt x="2130941" y="1539692"/>
                    </a:lnTo>
                    <a:lnTo>
                      <a:pt x="6474341" y="1539692"/>
                    </a:lnTo>
                    <a:lnTo>
                      <a:pt x="6474341" y="0"/>
                    </a:lnTo>
                    <a:lnTo>
                      <a:pt x="8687553" y="0"/>
                    </a:lnTo>
                    <a:lnTo>
                      <a:pt x="8687553" y="1609483"/>
                    </a:lnTo>
                    <a:lnTo>
                      <a:pt x="0" y="1609483"/>
                    </a:lnTo>
                    <a:close/>
                  </a:path>
                </a:pathLst>
              </a:cu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738E9FC-45BD-D704-F621-27ABB77224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57170">
                <a:off x="3429292" y="2792020"/>
                <a:ext cx="901858" cy="21539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8E9C148-4765-492F-1B2F-C77ED19780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277374">
                <a:off x="5300521" y="3453759"/>
                <a:ext cx="598672" cy="142980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6E709A7-143D-1C18-A25D-A81F81843A4A}"/>
                  </a:ext>
                </a:extLst>
              </p:cNvPr>
              <p:cNvGrpSpPr/>
              <p:nvPr/>
            </p:nvGrpSpPr>
            <p:grpSpPr>
              <a:xfrm>
                <a:off x="7541136" y="3496769"/>
                <a:ext cx="1391438" cy="248633"/>
                <a:chOff x="5725579" y="2637684"/>
                <a:chExt cx="1675144" cy="418701"/>
              </a:xfrm>
            </p:grpSpPr>
            <p:pic>
              <p:nvPicPr>
                <p:cNvPr id="11" name="Picture 10" descr="A blue airplane with a black background  Description automatically generated">
                  <a:extLst>
                    <a:ext uri="{FF2B5EF4-FFF2-40B4-BE49-F238E27FC236}">
                      <a16:creationId xmlns:a16="http://schemas.microsoft.com/office/drawing/2014/main" id="{A03F03FF-931E-FC38-BBF0-936EB94619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84411" y="2637684"/>
                  <a:ext cx="825153" cy="186981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blue airplane with a black background  Description automatically generated">
                  <a:extLst>
                    <a:ext uri="{FF2B5EF4-FFF2-40B4-BE49-F238E27FC236}">
                      <a16:creationId xmlns:a16="http://schemas.microsoft.com/office/drawing/2014/main" id="{513E7678-F717-4433-F57A-2D6C45EDC8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5570" y="2845322"/>
                  <a:ext cx="825153" cy="186981"/>
                </a:xfrm>
                <a:prstGeom prst="rect">
                  <a:avLst/>
                </a:prstGeom>
              </p:spPr>
            </p:pic>
            <p:pic>
              <p:nvPicPr>
                <p:cNvPr id="13" name="Picture 12" descr="A blue airplane with a black background  Description automatically generated">
                  <a:extLst>
                    <a:ext uri="{FF2B5EF4-FFF2-40B4-BE49-F238E27FC236}">
                      <a16:creationId xmlns:a16="http://schemas.microsoft.com/office/drawing/2014/main" id="{0C4477FB-9227-41C0-A77F-76393D025D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5579" y="2869404"/>
                  <a:ext cx="825153" cy="186981"/>
                </a:xfrm>
                <a:prstGeom prst="rect">
                  <a:avLst/>
                </a:prstGeom>
              </p:spPr>
            </p:pic>
          </p:grp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86BE353-F0C6-C12A-33B8-F2CB535598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78677" y="2790820"/>
                <a:ext cx="8843593" cy="2314713"/>
              </a:xfrm>
              <a:prstGeom prst="rect">
                <a:avLst/>
              </a:prstGeom>
            </p:spPr>
          </p:pic>
          <p:pic>
            <p:nvPicPr>
              <p:cNvPr id="15" name="Picture 14" descr="A building with windows and a black background  Description automatically generated">
                <a:extLst>
                  <a:ext uri="{FF2B5EF4-FFF2-40B4-BE49-F238E27FC236}">
                    <a16:creationId xmlns:a16="http://schemas.microsoft.com/office/drawing/2014/main" id="{65BD688F-7EFB-F2F2-CA8D-7B6E4F89B1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4709897"/>
                <a:ext cx="4560203" cy="1621677"/>
              </a:xfrm>
              <a:prstGeom prst="rect">
                <a:avLst/>
              </a:prstGeom>
            </p:spPr>
          </p:pic>
          <p:pic>
            <p:nvPicPr>
              <p:cNvPr id="25" name="Picture 24" descr="A cartoon of a city  AI-generated content may be incorrect.">
                <a:extLst>
                  <a:ext uri="{FF2B5EF4-FFF2-40B4-BE49-F238E27FC236}">
                    <a16:creationId xmlns:a16="http://schemas.microsoft.com/office/drawing/2014/main" id="{4F91AC6B-735D-4909-981C-E19236B436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r="64328" b="53770"/>
              <a:stretch>
                <a:fillRect/>
              </a:stretch>
            </p:blipFill>
            <p:spPr>
              <a:xfrm>
                <a:off x="1636474" y="4749384"/>
                <a:ext cx="904371" cy="782547"/>
              </a:xfrm>
              <a:prstGeom prst="rect">
                <a:avLst/>
              </a:prstGeom>
            </p:spPr>
          </p:pic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9565FEEA-6F5E-AEE5-0715-0AB320F14A18}"/>
                  </a:ext>
                </a:extLst>
              </p:cNvPr>
              <p:cNvGrpSpPr/>
              <p:nvPr/>
            </p:nvGrpSpPr>
            <p:grpSpPr>
              <a:xfrm>
                <a:off x="3517476" y="3638476"/>
                <a:ext cx="3544517" cy="1166505"/>
                <a:chOff x="3523054" y="3706088"/>
                <a:chExt cx="3567693" cy="1642383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3FFBE65A-9EB9-083A-EDB5-7371683A03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90585" y="3706088"/>
                  <a:ext cx="2400162" cy="573228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E3DF6346-AB95-A1AF-15B5-C82E5707F4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523054" y="4302688"/>
                  <a:ext cx="1237595" cy="384081"/>
                </a:xfrm>
                <a:prstGeom prst="rect">
                  <a:avLst/>
                </a:prstGeom>
              </p:spPr>
            </p:pic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D18144CA-5AFA-D420-2BE7-05DE6188E1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51229" y="4865173"/>
                  <a:ext cx="483298" cy="483298"/>
                </a:xfrm>
                <a:prstGeom prst="rect">
                  <a:avLst/>
                </a:prstGeom>
              </p:spPr>
            </p:pic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8D4F89B0-0CEE-1C46-F1AE-2EF5DFDA6D08}"/>
                  </a:ext>
                </a:extLst>
              </p:cNvPr>
              <p:cNvGrpSpPr/>
              <p:nvPr/>
            </p:nvGrpSpPr>
            <p:grpSpPr>
              <a:xfrm>
                <a:off x="4493087" y="4671856"/>
                <a:ext cx="3542420" cy="1697758"/>
                <a:chOff x="4469080" y="4252696"/>
                <a:chExt cx="3565583" cy="1772163"/>
              </a:xfrm>
            </p:grpSpPr>
            <p:sp>
              <p:nvSpPr>
                <p:cNvPr id="24" name="Flowchart: Delay 23">
                  <a:extLst>
                    <a:ext uri="{FF2B5EF4-FFF2-40B4-BE49-F238E27FC236}">
                      <a16:creationId xmlns:a16="http://schemas.microsoft.com/office/drawing/2014/main" id="{107DEFCE-4639-8E9A-307A-083146A83835}"/>
                    </a:ext>
                  </a:extLst>
                </p:cNvPr>
                <p:cNvSpPr/>
                <p:nvPr/>
              </p:nvSpPr>
              <p:spPr>
                <a:xfrm rot="16200000">
                  <a:off x="5388775" y="3333001"/>
                  <a:ext cx="1726194" cy="3565583"/>
                </a:xfrm>
                <a:prstGeom prst="flowChartDelay">
                  <a:avLst/>
                </a:prstGeom>
                <a:solidFill>
                  <a:srgbClr val="92D050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A22C8BC-624F-25E3-CF87-62C567D00E94}"/>
                    </a:ext>
                  </a:extLst>
                </p:cNvPr>
                <p:cNvSpPr txBox="1"/>
                <p:nvPr/>
              </p:nvSpPr>
              <p:spPr>
                <a:xfrm rot="16200000">
                  <a:off x="4116604" y="5191938"/>
                  <a:ext cx="12041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400" b="1" dirty="0">
                      <a:solidFill>
                        <a:srgbClr val="009D65"/>
                      </a:solidFill>
                    </a:rPr>
                    <a:t>U-space</a:t>
                  </a: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0D9B0F9-C14B-D8AA-6BE9-F80D2D55751A}"/>
                  </a:ext>
                </a:extLst>
              </p:cNvPr>
              <p:cNvSpPr txBox="1"/>
              <p:nvPr/>
            </p:nvSpPr>
            <p:spPr>
              <a:xfrm rot="16200000">
                <a:off x="53354" y="3339278"/>
                <a:ext cx="10368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rgbClr val="003266"/>
                    </a:solidFill>
                  </a:rPr>
                  <a:t>ATM</a:t>
                </a:r>
              </a:p>
            </p:txBody>
          </p: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3A35474B-76FF-55AC-CD43-990808C97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692917" y="5791049"/>
                <a:ext cx="235261" cy="235261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B45C5E88-6B9A-EE99-4E0A-1335D52616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80074" y="5505675"/>
                <a:ext cx="169001" cy="169001"/>
              </a:xfrm>
              <a:prstGeom prst="rect">
                <a:avLst/>
              </a:prstGeom>
            </p:spPr>
          </p:pic>
          <p:pic>
            <p:nvPicPr>
              <p:cNvPr id="26" name="Picture 25" descr="A cartoon of a city  AI-generated content may be incorrect.">
                <a:extLst>
                  <a:ext uri="{FF2B5EF4-FFF2-40B4-BE49-F238E27FC236}">
                    <a16:creationId xmlns:a16="http://schemas.microsoft.com/office/drawing/2014/main" id="{2482951A-5516-DBE7-D45A-225BDE7029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89312" y="4864091"/>
                <a:ext cx="2535248" cy="1692708"/>
              </a:xfrm>
              <a:prstGeom prst="rect">
                <a:avLst/>
              </a:prstGeom>
            </p:spPr>
          </p:pic>
        </p:grpSp>
        <p:pic>
          <p:nvPicPr>
            <p:cNvPr id="16" name="Picture 15" descr="A building with a window and a pole  Description automatically generated with medium confidence">
              <a:extLst>
                <a:ext uri="{FF2B5EF4-FFF2-40B4-BE49-F238E27FC236}">
                  <a16:creationId xmlns:a16="http://schemas.microsoft.com/office/drawing/2014/main" id="{C7FD8088-79DF-4B26-979A-8369DA874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223"/>
            <a:stretch>
              <a:fillRect/>
            </a:stretch>
          </p:blipFill>
          <p:spPr>
            <a:xfrm>
              <a:off x="7516996" y="4523949"/>
              <a:ext cx="3006570" cy="1804963"/>
            </a:xfrm>
            <a:prstGeom prst="rect">
              <a:avLst/>
            </a:prstGeom>
          </p:spPr>
        </p:pic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3B3FEAE6-BECB-3059-A5A1-FC94A4797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51" y="473235"/>
            <a:ext cx="10515600" cy="1242958"/>
          </a:xfrm>
        </p:spPr>
        <p:txBody>
          <a:bodyPr/>
          <a:lstStyle/>
          <a:p>
            <a:r>
              <a:rPr lang="de-DE" dirty="0">
                <a:latin typeface="Arial"/>
                <a:cs typeface="Arial"/>
              </a:rPr>
              <a:t>Elements </a:t>
            </a:r>
            <a:r>
              <a:rPr lang="de-DE" dirty="0" err="1">
                <a:latin typeface="Arial"/>
                <a:cs typeface="Arial"/>
              </a:rPr>
              <a:t>of</a:t>
            </a:r>
            <a:r>
              <a:rPr lang="de-DE" dirty="0">
                <a:latin typeface="Arial"/>
                <a:cs typeface="Arial"/>
              </a:rPr>
              <a:t> </a:t>
            </a:r>
            <a:r>
              <a:rPr lang="de-DE" dirty="0" err="1">
                <a:latin typeface="Arial"/>
                <a:cs typeface="Arial"/>
              </a:rPr>
              <a:t>the</a:t>
            </a:r>
            <a:r>
              <a:rPr lang="de-DE" dirty="0">
                <a:latin typeface="Arial"/>
                <a:cs typeface="Arial"/>
              </a:rPr>
              <a:t> Operational Concept</a:t>
            </a:r>
            <a:endParaRPr lang="de-DE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0DD4D1-F765-8D70-2751-EB089629C135}"/>
              </a:ext>
            </a:extLst>
          </p:cNvPr>
          <p:cNvGrpSpPr/>
          <p:nvPr/>
        </p:nvGrpSpPr>
        <p:grpSpPr>
          <a:xfrm>
            <a:off x="1049228" y="1661489"/>
            <a:ext cx="2446559" cy="1322951"/>
            <a:chOff x="1049229" y="1444535"/>
            <a:chExt cx="2455204" cy="127247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EA6EB97-0F6C-2861-D613-38DC06CE24AC}"/>
                </a:ext>
              </a:extLst>
            </p:cNvPr>
            <p:cNvGrpSpPr/>
            <p:nvPr/>
          </p:nvGrpSpPr>
          <p:grpSpPr>
            <a:xfrm>
              <a:off x="1167647" y="1574338"/>
              <a:ext cx="2336786" cy="1142672"/>
              <a:chOff x="479036" y="1517339"/>
              <a:chExt cx="2336786" cy="766046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4F149C80-BA89-F48D-E9EF-68CB2FB1CD03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E95941E-B145-8C3B-00B2-2588E13A77C2}"/>
                  </a:ext>
                </a:extLst>
              </p:cNvPr>
              <p:cNvSpPr txBox="1"/>
              <p:nvPr/>
            </p:nvSpPr>
            <p:spPr>
              <a:xfrm>
                <a:off x="479036" y="1605846"/>
                <a:ext cx="2336786" cy="5570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Roles and</a:t>
                </a:r>
                <a:endParaRPr lang="en-US" dirty="0" err="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endParaRPr>
              </a:p>
              <a:p>
                <a:pPr algn="ctr">
                  <a:defRPr/>
                </a:pPr>
                <a:r>
                  <a:rPr lang="en-GB" sz="24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Responsibilities</a:t>
                </a:r>
                <a:endParaRPr lang="en-US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26ECF03-DE0A-AF14-8A65-AEDC1E095142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</a:t>
              </a:r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36B1714-ECFC-75A8-82ED-831F53A5D782}"/>
              </a:ext>
            </a:extLst>
          </p:cNvPr>
          <p:cNvGrpSpPr/>
          <p:nvPr/>
        </p:nvGrpSpPr>
        <p:grpSpPr>
          <a:xfrm>
            <a:off x="4288384" y="1663686"/>
            <a:ext cx="2390758" cy="1318556"/>
            <a:chOff x="4132253" y="1442716"/>
            <a:chExt cx="2636754" cy="135802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FE4651F-B835-DDAC-7E01-8F8BE4545DDC}"/>
                </a:ext>
              </a:extLst>
            </p:cNvPr>
            <p:cNvGrpSpPr/>
            <p:nvPr/>
          </p:nvGrpSpPr>
          <p:grpSpPr>
            <a:xfrm>
              <a:off x="4220357" y="1564573"/>
              <a:ext cx="2548650" cy="1236168"/>
              <a:chOff x="692513" y="1510792"/>
              <a:chExt cx="2548650" cy="1236168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D358140B-9D90-8128-0227-D802AE275629}"/>
                  </a:ext>
                </a:extLst>
              </p:cNvPr>
              <p:cNvSpPr/>
              <p:nvPr/>
            </p:nvSpPr>
            <p:spPr>
              <a:xfrm>
                <a:off x="692513" y="1510792"/>
                <a:ext cx="2541069" cy="1223561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8C41FA5-CE5E-DC50-5733-A9BD7E3C1C02}"/>
                  </a:ext>
                </a:extLst>
              </p:cNvPr>
              <p:cNvSpPr txBox="1"/>
              <p:nvPr/>
            </p:nvSpPr>
            <p:spPr>
              <a:xfrm>
                <a:off x="700094" y="1523399"/>
                <a:ext cx="2541069" cy="122356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 Display"/>
                    <a:ea typeface="Roboto Black"/>
                  </a:rPr>
                  <a:t>Airspace </a:t>
                </a:r>
                <a:endParaRPr lang="en-US" sz="2400" dirty="0">
                  <a:solidFill>
                    <a:srgbClr val="000000"/>
                  </a:solidFill>
                  <a:latin typeface="Calibri" panose="020F0502020204030204"/>
                  <a:ea typeface="Calibri"/>
                  <a:cs typeface="Calibri"/>
                </a:endParaRPr>
              </a:p>
              <a:p>
                <a:pPr algn="ctr">
                  <a:defRPr/>
                </a:pPr>
                <a:r>
                  <a:rPr lang="en-GB" sz="24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and Procedure Design</a:t>
                </a:r>
                <a:endParaRPr lang="en-US" sz="2400" dirty="0">
                  <a:ea typeface="Calibri"/>
                  <a:cs typeface="Calibri"/>
                </a:endParaRPr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6AC312A-D7DA-BEBA-5E4E-999E62918FBC}"/>
                </a:ext>
              </a:extLst>
            </p:cNvPr>
            <p:cNvSpPr/>
            <p:nvPr/>
          </p:nvSpPr>
          <p:spPr>
            <a:xfrm>
              <a:off x="4132253" y="1442716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  <a:endParaRPr lang="en-GB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53D6A6-5DAF-3FBC-9EE6-B2B2A8D00F37}"/>
              </a:ext>
            </a:extLst>
          </p:cNvPr>
          <p:cNvGrpSpPr/>
          <p:nvPr/>
        </p:nvGrpSpPr>
        <p:grpSpPr>
          <a:xfrm>
            <a:off x="7471738" y="1668950"/>
            <a:ext cx="2392578" cy="1308028"/>
            <a:chOff x="7471739" y="1460550"/>
            <a:chExt cx="2408222" cy="126625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189A3A7-ABC8-2378-2525-02DB863EF38F}"/>
                </a:ext>
              </a:extLst>
            </p:cNvPr>
            <p:cNvGrpSpPr/>
            <p:nvPr/>
          </p:nvGrpSpPr>
          <p:grpSpPr>
            <a:xfrm>
              <a:off x="7547990" y="1575219"/>
              <a:ext cx="2331971" cy="1151581"/>
              <a:chOff x="663206" y="1509265"/>
              <a:chExt cx="2331971" cy="1151581"/>
            </a:xfrm>
          </p:grpSpPr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23E9FCAF-35B1-AE4F-EE36-C9CAEBE443D6}"/>
                  </a:ext>
                </a:extLst>
              </p:cNvPr>
              <p:cNvSpPr/>
              <p:nvPr/>
            </p:nvSpPr>
            <p:spPr>
              <a:xfrm>
                <a:off x="663206" y="1510791"/>
                <a:ext cx="2319065" cy="1150055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79FD111-055F-8CD2-E32C-5213B0A5378C}"/>
                  </a:ext>
                </a:extLst>
              </p:cNvPr>
              <p:cNvSpPr txBox="1"/>
              <p:nvPr/>
            </p:nvSpPr>
            <p:spPr>
              <a:xfrm>
                <a:off x="676112" y="1509265"/>
                <a:ext cx="2319065" cy="115005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en-GB" sz="20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 </a:t>
                </a:r>
                <a:r>
                  <a:rPr lang="en-GB" sz="24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Traffic Management Services</a:t>
                </a:r>
                <a:endParaRPr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 Display" panose="020B0004020202020204" pitchFamily="34" charset="0"/>
                  <a:ea typeface="Roboto Black" panose="02000000000000000000" pitchFamily="2" charset="0"/>
                </a:endParaRP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6772C-75EC-9E8A-B7D3-8367E54647C0}"/>
                </a:ext>
              </a:extLst>
            </p:cNvPr>
            <p:cNvSpPr/>
            <p:nvPr/>
          </p:nvSpPr>
          <p:spPr>
            <a:xfrm>
              <a:off x="7471739" y="1460550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3</a:t>
              </a:r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1149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9E2736-BC31-DAF9-014D-0A2208039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EUREKA Research Questions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C59543-2C71-1213-081A-75E158467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2C6B7A3-6EF5-8ED9-D336-7D026B70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8</a:t>
            </a:fld>
            <a:endParaRPr lang="fr-FR"/>
          </a:p>
        </p:txBody>
      </p:sp>
      <p:grpSp>
        <p:nvGrpSpPr>
          <p:cNvPr id="3" name="Group 20">
            <a:extLst>
              <a:ext uri="{FF2B5EF4-FFF2-40B4-BE49-F238E27FC236}">
                <a16:creationId xmlns:a16="http://schemas.microsoft.com/office/drawing/2014/main" id="{7D65504C-E3D2-46D5-0BFD-6A6FBD8A1518}"/>
              </a:ext>
            </a:extLst>
          </p:cNvPr>
          <p:cNvGrpSpPr/>
          <p:nvPr/>
        </p:nvGrpSpPr>
        <p:grpSpPr>
          <a:xfrm>
            <a:off x="417325" y="1134965"/>
            <a:ext cx="2446559" cy="1322951"/>
            <a:chOff x="1049229" y="1444535"/>
            <a:chExt cx="2455204" cy="1272475"/>
          </a:xfrm>
        </p:grpSpPr>
        <p:grpSp>
          <p:nvGrpSpPr>
            <p:cNvPr id="21" name="Group 36">
              <a:extLst>
                <a:ext uri="{FF2B5EF4-FFF2-40B4-BE49-F238E27FC236}">
                  <a16:creationId xmlns:a16="http://schemas.microsoft.com/office/drawing/2014/main" id="{C13C4C40-4514-0160-4692-50C26FDF63B1}"/>
                </a:ext>
              </a:extLst>
            </p:cNvPr>
            <p:cNvGrpSpPr/>
            <p:nvPr/>
          </p:nvGrpSpPr>
          <p:grpSpPr>
            <a:xfrm>
              <a:off x="1167647" y="1574338"/>
              <a:ext cx="2336786" cy="1142672"/>
              <a:chOff x="479036" y="1517339"/>
              <a:chExt cx="2336786" cy="766046"/>
            </a:xfrm>
          </p:grpSpPr>
          <p:sp>
            <p:nvSpPr>
              <p:cNvPr id="23" name="Rectangle: Rounded Corners 39">
                <a:extLst>
                  <a:ext uri="{FF2B5EF4-FFF2-40B4-BE49-F238E27FC236}">
                    <a16:creationId xmlns:a16="http://schemas.microsoft.com/office/drawing/2014/main" id="{E464EF75-B049-233A-FD65-4CDAA3F6B8A6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24" name="TextBox 44">
                <a:extLst>
                  <a:ext uri="{FF2B5EF4-FFF2-40B4-BE49-F238E27FC236}">
                    <a16:creationId xmlns:a16="http://schemas.microsoft.com/office/drawing/2014/main" id="{60F8F9A7-2D14-609E-0B81-3D8AB788A397}"/>
                  </a:ext>
                </a:extLst>
              </p:cNvPr>
              <p:cNvSpPr txBox="1"/>
              <p:nvPr/>
            </p:nvSpPr>
            <p:spPr>
              <a:xfrm>
                <a:off x="479036" y="1605846"/>
                <a:ext cx="2336786" cy="5570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Roles and</a:t>
                </a:r>
                <a:endParaRPr lang="en-US" dirty="0" err="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endParaRPr>
              </a:p>
              <a:p>
                <a:pPr algn="ctr">
                  <a:defRPr/>
                </a:pPr>
                <a:r>
                  <a:rPr lang="en-GB" sz="24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Responsibilities</a:t>
                </a:r>
                <a:endParaRPr lang="en-US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34FAFD49-F089-2592-49F1-D27A8F6BE172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</a:t>
              </a:r>
              <a:endParaRPr lang="en-GB"/>
            </a:p>
          </p:txBody>
        </p:sp>
      </p:grp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20173EBF-EC41-1149-FB62-C906AB99A94E}"/>
              </a:ext>
            </a:extLst>
          </p:cNvPr>
          <p:cNvSpPr/>
          <p:nvPr/>
        </p:nvSpPr>
        <p:spPr>
          <a:xfrm>
            <a:off x="635776" y="2830182"/>
            <a:ext cx="11266292" cy="814437"/>
          </a:xfrm>
          <a:prstGeom prst="roundRect">
            <a:avLst/>
          </a:prstGeom>
          <a:solidFill>
            <a:srgbClr val="79B51D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What are the roles and responsibilities of stakeholders (including identification of potentially new stakeholders)?  </a:t>
            </a:r>
            <a:endParaRPr lang="en-US" sz="40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59C0040-4389-8C5E-6B09-1AF4D4D85749}"/>
              </a:ext>
            </a:extLst>
          </p:cNvPr>
          <p:cNvSpPr/>
          <p:nvPr/>
        </p:nvSpPr>
        <p:spPr>
          <a:xfrm>
            <a:off x="635776" y="4710042"/>
            <a:ext cx="11266292" cy="814437"/>
          </a:xfrm>
          <a:prstGeom prst="roundRect">
            <a:avLst/>
          </a:prstGeom>
          <a:solidFill>
            <a:srgbClr val="79B51D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Are ‘clearances’ and ‘clearance-like ’ </a:t>
            </a:r>
            <a:r>
              <a:rPr lang="en-US" sz="1800" b="0" i="0" dirty="0" err="1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authorisations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 required? If yes by whom and when? </a:t>
            </a:r>
            <a:endParaRPr lang="en-US" sz="40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C2139F87-C219-3634-2D04-AA37EEE15E2E}"/>
              </a:ext>
            </a:extLst>
          </p:cNvPr>
          <p:cNvSpPr/>
          <p:nvPr/>
        </p:nvSpPr>
        <p:spPr>
          <a:xfrm>
            <a:off x="635776" y="3784148"/>
            <a:ext cx="11266292" cy="814437"/>
          </a:xfrm>
          <a:prstGeom prst="roundRect">
            <a:avLst/>
          </a:prstGeom>
          <a:solidFill>
            <a:schemeClr val="bg1">
              <a:lumMod val="75000"/>
              <a:alpha val="50196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What is the data model (architecture) and information exchange between stakeholders? </a:t>
            </a:r>
            <a:endParaRPr lang="en-US" sz="40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459F6468-D047-2062-45EB-1BF50F7BB4CB}"/>
              </a:ext>
            </a:extLst>
          </p:cNvPr>
          <p:cNvSpPr txBox="1"/>
          <p:nvPr/>
        </p:nvSpPr>
        <p:spPr>
          <a:xfrm>
            <a:off x="224100" y="5132782"/>
            <a:ext cx="386447" cy="306467"/>
          </a:xfrm>
          <a:prstGeom prst="roundRect">
            <a:avLst/>
          </a:prstGeom>
          <a:solidFill>
            <a:srgbClr val="79B51D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S2</a:t>
            </a:r>
            <a:endParaRPr lang="en-GB" sz="1200" b="1" dirty="0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DC0FF0AB-F81D-ABC1-D46C-271D8D59874F}"/>
              </a:ext>
            </a:extLst>
          </p:cNvPr>
          <p:cNvSpPr txBox="1"/>
          <p:nvPr/>
        </p:nvSpPr>
        <p:spPr>
          <a:xfrm>
            <a:off x="224101" y="4794076"/>
            <a:ext cx="386447" cy="306467"/>
          </a:xfrm>
          <a:prstGeom prst="roundRect">
            <a:avLst/>
          </a:prstGeom>
          <a:solidFill>
            <a:srgbClr val="FD8BA1">
              <a:alpha val="87451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S3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849505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A blue sky with clouds  Description automatically generated">
            <a:extLst>
              <a:ext uri="{FF2B5EF4-FFF2-40B4-BE49-F238E27FC236}">
                <a16:creationId xmlns:a16="http://schemas.microsoft.com/office/drawing/2014/main" id="{D97A3B28-932A-77FA-F6E4-A2F72CBF0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t="1637" r="1182"/>
          <a:stretch/>
        </p:blipFill>
        <p:spPr>
          <a:xfrm>
            <a:off x="1" y="1303927"/>
            <a:ext cx="10447288" cy="5024985"/>
          </a:xfrm>
          <a:prstGeom prst="roundRect">
            <a:avLst>
              <a:gd name="adj" fmla="val 7784"/>
            </a:avLst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926C79-34F9-8A14-B171-451C97F70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AD788A-5BE7-7EF2-A01E-BD0DE5CE0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9</a:t>
            </a:fld>
            <a:endParaRPr lang="fr-FR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E306563-F74B-5D23-E213-C2287CC9E130}"/>
              </a:ext>
            </a:extLst>
          </p:cNvPr>
          <p:cNvSpPr/>
          <p:nvPr/>
        </p:nvSpPr>
        <p:spPr>
          <a:xfrm>
            <a:off x="1" y="6326906"/>
            <a:ext cx="10422269" cy="274512"/>
          </a:xfrm>
          <a:prstGeom prst="rect">
            <a:avLst/>
          </a:prstGeom>
          <a:solidFill>
            <a:srgbClr val="A5B4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59BD43E5-58FC-F13A-F3E7-9912F0D981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23808" y="3572348"/>
            <a:ext cx="8631117" cy="1599027"/>
          </a:xfrm>
          <a:custGeom>
            <a:avLst/>
            <a:gdLst>
              <a:gd name="connsiteX0" fmla="*/ 0 w 8687553"/>
              <a:gd name="connsiteY0" fmla="*/ 0 h 1609483"/>
              <a:gd name="connsiteX1" fmla="*/ 2130941 w 8687553"/>
              <a:gd name="connsiteY1" fmla="*/ 0 h 1609483"/>
              <a:gd name="connsiteX2" fmla="*/ 2130941 w 8687553"/>
              <a:gd name="connsiteY2" fmla="*/ 1539692 h 1609483"/>
              <a:gd name="connsiteX3" fmla="*/ 6474341 w 8687553"/>
              <a:gd name="connsiteY3" fmla="*/ 1539692 h 1609483"/>
              <a:gd name="connsiteX4" fmla="*/ 6474341 w 8687553"/>
              <a:gd name="connsiteY4" fmla="*/ 0 h 1609483"/>
              <a:gd name="connsiteX5" fmla="*/ 8687553 w 8687553"/>
              <a:gd name="connsiteY5" fmla="*/ 0 h 1609483"/>
              <a:gd name="connsiteX6" fmla="*/ 8687553 w 8687553"/>
              <a:gd name="connsiteY6" fmla="*/ 1609483 h 1609483"/>
              <a:gd name="connsiteX7" fmla="*/ 0 w 8687553"/>
              <a:gd name="connsiteY7" fmla="*/ 1609483 h 160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87553" h="1609483">
                <a:moveTo>
                  <a:pt x="0" y="0"/>
                </a:moveTo>
                <a:lnTo>
                  <a:pt x="2130941" y="0"/>
                </a:lnTo>
                <a:lnTo>
                  <a:pt x="2130941" y="1539692"/>
                </a:lnTo>
                <a:lnTo>
                  <a:pt x="6474341" y="1539692"/>
                </a:lnTo>
                <a:lnTo>
                  <a:pt x="6474341" y="0"/>
                </a:lnTo>
                <a:lnTo>
                  <a:pt x="8687553" y="0"/>
                </a:lnTo>
                <a:lnTo>
                  <a:pt x="8687553" y="1609483"/>
                </a:lnTo>
                <a:lnTo>
                  <a:pt x="0" y="1609483"/>
                </a:lnTo>
                <a:close/>
              </a:path>
            </a:pathLst>
          </a:cu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7AF42138-E98E-548C-2EB2-F5E2441453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7170">
            <a:off x="3429292" y="2792020"/>
            <a:ext cx="901858" cy="215390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FF1CBC42-92E8-5033-F2E8-9A495B0E43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7374">
            <a:off x="5300521" y="3453759"/>
            <a:ext cx="598672" cy="142980"/>
          </a:xfrm>
          <a:prstGeom prst="rect">
            <a:avLst/>
          </a:prstGeom>
        </p:spPr>
      </p:pic>
      <p:grpSp>
        <p:nvGrpSpPr>
          <p:cNvPr id="14" name="Group 9">
            <a:extLst>
              <a:ext uri="{FF2B5EF4-FFF2-40B4-BE49-F238E27FC236}">
                <a16:creationId xmlns:a16="http://schemas.microsoft.com/office/drawing/2014/main" id="{C86F6911-9579-3F89-711E-8E938260E9CE}"/>
              </a:ext>
            </a:extLst>
          </p:cNvPr>
          <p:cNvGrpSpPr/>
          <p:nvPr/>
        </p:nvGrpSpPr>
        <p:grpSpPr>
          <a:xfrm>
            <a:off x="7541136" y="3496769"/>
            <a:ext cx="1391438" cy="248633"/>
            <a:chOff x="5725579" y="2637684"/>
            <a:chExt cx="1675144" cy="418701"/>
          </a:xfrm>
        </p:grpSpPr>
        <p:pic>
          <p:nvPicPr>
            <p:cNvPr id="29" name="Picture 10" descr="A blue airplane with a black background  Description automatically generated">
              <a:extLst>
                <a:ext uri="{FF2B5EF4-FFF2-40B4-BE49-F238E27FC236}">
                  <a16:creationId xmlns:a16="http://schemas.microsoft.com/office/drawing/2014/main" id="{AA05DDAE-E0A5-9206-C3AB-8A6F28E6B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411" y="2637684"/>
              <a:ext cx="825153" cy="186981"/>
            </a:xfrm>
            <a:prstGeom prst="rect">
              <a:avLst/>
            </a:prstGeom>
          </p:spPr>
        </p:pic>
        <p:pic>
          <p:nvPicPr>
            <p:cNvPr id="30" name="Picture 11" descr="A blue airplane with a black background  Description automatically generated">
              <a:extLst>
                <a:ext uri="{FF2B5EF4-FFF2-40B4-BE49-F238E27FC236}">
                  <a16:creationId xmlns:a16="http://schemas.microsoft.com/office/drawing/2014/main" id="{87963E60-37CF-2C57-FB63-9AF6C2091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5570" y="2845322"/>
              <a:ext cx="825153" cy="186981"/>
            </a:xfrm>
            <a:prstGeom prst="rect">
              <a:avLst/>
            </a:prstGeom>
          </p:spPr>
        </p:pic>
        <p:pic>
          <p:nvPicPr>
            <p:cNvPr id="31" name="Picture 12" descr="A blue airplane with a black background  Description automatically generated">
              <a:extLst>
                <a:ext uri="{FF2B5EF4-FFF2-40B4-BE49-F238E27FC236}">
                  <a16:creationId xmlns:a16="http://schemas.microsoft.com/office/drawing/2014/main" id="{3381A412-28EC-9A46-0C99-E91868E3E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5579" y="2869404"/>
              <a:ext cx="825153" cy="186981"/>
            </a:xfrm>
            <a:prstGeom prst="rect">
              <a:avLst/>
            </a:prstGeom>
          </p:spPr>
        </p:pic>
      </p:grpSp>
      <p:pic>
        <p:nvPicPr>
          <p:cNvPr id="15" name="Picture 16">
            <a:extLst>
              <a:ext uri="{FF2B5EF4-FFF2-40B4-BE49-F238E27FC236}">
                <a16:creationId xmlns:a16="http://schemas.microsoft.com/office/drawing/2014/main" id="{EEC33A72-2F42-7592-560F-A6606F545A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8677" y="2790820"/>
            <a:ext cx="8843593" cy="2314713"/>
          </a:xfrm>
          <a:prstGeom prst="rect">
            <a:avLst/>
          </a:prstGeom>
        </p:spPr>
      </p:pic>
      <p:pic>
        <p:nvPicPr>
          <p:cNvPr id="17" name="Picture 24" descr="A cartoon of a city  AI-generated content may be incorrect.">
            <a:extLst>
              <a:ext uri="{FF2B5EF4-FFF2-40B4-BE49-F238E27FC236}">
                <a16:creationId xmlns:a16="http://schemas.microsoft.com/office/drawing/2014/main" id="{8FA6E8B2-C514-34FA-8EA9-16EFF1D408F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64328" b="67402"/>
          <a:stretch/>
        </p:blipFill>
        <p:spPr>
          <a:xfrm>
            <a:off x="1371622" y="4766750"/>
            <a:ext cx="904371" cy="551788"/>
          </a:xfrm>
          <a:prstGeom prst="rect">
            <a:avLst/>
          </a:prstGeom>
        </p:spPr>
      </p:pic>
      <p:grpSp>
        <p:nvGrpSpPr>
          <p:cNvPr id="18" name="Group 59">
            <a:extLst>
              <a:ext uri="{FF2B5EF4-FFF2-40B4-BE49-F238E27FC236}">
                <a16:creationId xmlns:a16="http://schemas.microsoft.com/office/drawing/2014/main" id="{E53E7859-3BCF-929E-8D19-DD31E457EC17}"/>
              </a:ext>
            </a:extLst>
          </p:cNvPr>
          <p:cNvGrpSpPr/>
          <p:nvPr/>
        </p:nvGrpSpPr>
        <p:grpSpPr>
          <a:xfrm>
            <a:off x="3517476" y="3638476"/>
            <a:ext cx="3544517" cy="1166505"/>
            <a:chOff x="3523054" y="3706088"/>
            <a:chExt cx="3567693" cy="1642383"/>
          </a:xfrm>
        </p:grpSpPr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CFFC0FBC-530E-3DE3-245A-D5F1384E7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0585" y="3706088"/>
              <a:ext cx="2400162" cy="573228"/>
            </a:xfrm>
            <a:prstGeom prst="rect">
              <a:avLst/>
            </a:prstGeom>
          </p:spPr>
        </p:pic>
        <p:pic>
          <p:nvPicPr>
            <p:cNvPr id="27" name="Picture 13">
              <a:extLst>
                <a:ext uri="{FF2B5EF4-FFF2-40B4-BE49-F238E27FC236}">
                  <a16:creationId xmlns:a16="http://schemas.microsoft.com/office/drawing/2014/main" id="{4BEE4420-48BD-FECA-FFAF-BF4428219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523054" y="4302688"/>
              <a:ext cx="1237595" cy="384081"/>
            </a:xfrm>
            <a:prstGeom prst="rect">
              <a:avLst/>
            </a:prstGeom>
          </p:spPr>
        </p:pic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6EA18126-C03C-C94B-B076-108A08B9E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551229" y="4865173"/>
              <a:ext cx="483298" cy="483298"/>
            </a:xfrm>
            <a:prstGeom prst="rect">
              <a:avLst/>
            </a:prstGeom>
          </p:spPr>
        </p:pic>
      </p:grpSp>
      <p:grpSp>
        <p:nvGrpSpPr>
          <p:cNvPr id="19" name="Group 58">
            <a:extLst>
              <a:ext uri="{FF2B5EF4-FFF2-40B4-BE49-F238E27FC236}">
                <a16:creationId xmlns:a16="http://schemas.microsoft.com/office/drawing/2014/main" id="{DE7AC5D5-9612-791F-51AA-29EAC1B9647E}"/>
              </a:ext>
            </a:extLst>
          </p:cNvPr>
          <p:cNvGrpSpPr/>
          <p:nvPr/>
        </p:nvGrpSpPr>
        <p:grpSpPr>
          <a:xfrm>
            <a:off x="4493087" y="4671856"/>
            <a:ext cx="3542420" cy="1697758"/>
            <a:chOff x="4469080" y="4252696"/>
            <a:chExt cx="3565583" cy="1772163"/>
          </a:xfrm>
        </p:grpSpPr>
        <p:sp>
          <p:nvSpPr>
            <p:cNvPr id="24" name="Flowchart: Delay 23">
              <a:extLst>
                <a:ext uri="{FF2B5EF4-FFF2-40B4-BE49-F238E27FC236}">
                  <a16:creationId xmlns:a16="http://schemas.microsoft.com/office/drawing/2014/main" id="{E206B947-3B0B-B6D4-A396-D380CBA68BE1}"/>
                </a:ext>
              </a:extLst>
            </p:cNvPr>
            <p:cNvSpPr/>
            <p:nvPr/>
          </p:nvSpPr>
          <p:spPr>
            <a:xfrm rot="16200000">
              <a:off x="5388775" y="3333001"/>
              <a:ext cx="1726194" cy="3565583"/>
            </a:xfrm>
            <a:prstGeom prst="flowChartDelay">
              <a:avLst/>
            </a:prstGeom>
            <a:solidFill>
              <a:srgbClr val="92D050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62606F55-DA18-EA96-78ED-A6F502623B99}"/>
                </a:ext>
              </a:extLst>
            </p:cNvPr>
            <p:cNvSpPr txBox="1"/>
            <p:nvPr/>
          </p:nvSpPr>
          <p:spPr>
            <a:xfrm rot="16200000">
              <a:off x="4116604" y="5191938"/>
              <a:ext cx="12041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>
                  <a:solidFill>
                    <a:srgbClr val="009D65"/>
                  </a:solidFill>
                </a:rPr>
                <a:t>U-space</a:t>
              </a:r>
            </a:p>
          </p:txBody>
        </p:sp>
      </p:grpSp>
      <p:pic>
        <p:nvPicPr>
          <p:cNvPr id="21" name="Picture 38">
            <a:extLst>
              <a:ext uri="{FF2B5EF4-FFF2-40B4-BE49-F238E27FC236}">
                <a16:creationId xmlns:a16="http://schemas.microsoft.com/office/drawing/2014/main" id="{046DA198-2A27-94A1-DD1E-0A486C6D76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92917" y="5791049"/>
            <a:ext cx="235261" cy="235261"/>
          </a:xfrm>
          <a:prstGeom prst="rect">
            <a:avLst/>
          </a:prstGeom>
        </p:spPr>
      </p:pic>
      <p:pic>
        <p:nvPicPr>
          <p:cNvPr id="22" name="Picture 40">
            <a:extLst>
              <a:ext uri="{FF2B5EF4-FFF2-40B4-BE49-F238E27FC236}">
                <a16:creationId xmlns:a16="http://schemas.microsoft.com/office/drawing/2014/main" id="{25CA8198-7709-86EE-2A94-0C10E16855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0074" y="5505675"/>
            <a:ext cx="169001" cy="169001"/>
          </a:xfrm>
          <a:prstGeom prst="rect">
            <a:avLst/>
          </a:prstGeom>
        </p:spPr>
      </p:pic>
      <p:pic>
        <p:nvPicPr>
          <p:cNvPr id="33" name="Picture 14" descr="A building with windows and a black background  Description automatically generated">
            <a:extLst>
              <a:ext uri="{FF2B5EF4-FFF2-40B4-BE49-F238E27FC236}">
                <a16:creationId xmlns:a16="http://schemas.microsoft.com/office/drawing/2014/main" id="{A4C59A8C-8B59-FCD8-611E-7CFC0929471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0" t="25092" r="34556" b="471"/>
          <a:stretch/>
        </p:blipFill>
        <p:spPr>
          <a:xfrm flipH="1">
            <a:off x="1575172" y="5130720"/>
            <a:ext cx="2618899" cy="1207131"/>
          </a:xfrm>
          <a:prstGeom prst="rect">
            <a:avLst/>
          </a:prstGeom>
        </p:spPr>
      </p:pic>
      <p:pic>
        <p:nvPicPr>
          <p:cNvPr id="23" name="Picture 25" descr="A cartoon of a city  AI-generated content may be incorrect.">
            <a:extLst>
              <a:ext uri="{FF2B5EF4-FFF2-40B4-BE49-F238E27FC236}">
                <a16:creationId xmlns:a16="http://schemas.microsoft.com/office/drawing/2014/main" id="{DA572137-DD6B-2165-7723-EEB00045712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8175"/>
          <a:stretch/>
        </p:blipFill>
        <p:spPr>
          <a:xfrm>
            <a:off x="5904575" y="4885422"/>
            <a:ext cx="1567419" cy="1692708"/>
          </a:xfrm>
          <a:prstGeom prst="rect">
            <a:avLst/>
          </a:prstGeom>
        </p:spPr>
      </p:pic>
      <p:pic>
        <p:nvPicPr>
          <p:cNvPr id="8" name="Picture 15" descr="A building with a window and a pole  Description automatically generated with medium confidence">
            <a:extLst>
              <a:ext uri="{FF2B5EF4-FFF2-40B4-BE49-F238E27FC236}">
                <a16:creationId xmlns:a16="http://schemas.microsoft.com/office/drawing/2014/main" id="{EE5B49A8-CEE8-A6E3-FCDF-4EC0BE63AE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23"/>
          <a:stretch>
            <a:fillRect/>
          </a:stretch>
        </p:blipFill>
        <p:spPr>
          <a:xfrm>
            <a:off x="7516996" y="4523949"/>
            <a:ext cx="3006570" cy="1804963"/>
          </a:xfrm>
          <a:prstGeom prst="rect">
            <a:avLst/>
          </a:prstGeom>
        </p:spPr>
      </p:pic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39FB2D8D-596F-A494-A17E-1D3B07AFF1C0}"/>
              </a:ext>
            </a:extLst>
          </p:cNvPr>
          <p:cNvGrpSpPr/>
          <p:nvPr/>
        </p:nvGrpSpPr>
        <p:grpSpPr>
          <a:xfrm>
            <a:off x="319586" y="3059307"/>
            <a:ext cx="1292907" cy="3286142"/>
            <a:chOff x="340923" y="3051709"/>
            <a:chExt cx="1292907" cy="3286142"/>
          </a:xfrm>
        </p:grpSpPr>
        <p:sp>
          <p:nvSpPr>
            <p:cNvPr id="20" name="TextBox 33">
              <a:extLst>
                <a:ext uri="{FF2B5EF4-FFF2-40B4-BE49-F238E27FC236}">
                  <a16:creationId xmlns:a16="http://schemas.microsoft.com/office/drawing/2014/main" id="{53480820-8E18-E08D-95F1-070AA5C8C838}"/>
                </a:ext>
              </a:extLst>
            </p:cNvPr>
            <p:cNvSpPr txBox="1"/>
            <p:nvPr/>
          </p:nvSpPr>
          <p:spPr>
            <a:xfrm rot="16200000">
              <a:off x="53354" y="3339278"/>
              <a:ext cx="1036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003266"/>
                  </a:solidFill>
                </a:rPr>
                <a:t>ATM</a:t>
              </a:r>
            </a:p>
          </p:txBody>
        </p:sp>
        <p:pic>
          <p:nvPicPr>
            <p:cNvPr id="32" name="Picture 14" descr="A building with windows and a black background  Description automatically generated">
              <a:extLst>
                <a:ext uri="{FF2B5EF4-FFF2-40B4-BE49-F238E27FC236}">
                  <a16:creationId xmlns:a16="http://schemas.microsoft.com/office/drawing/2014/main" id="{09DF1037-E308-06EE-D071-6B5E1813F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74" r="11519"/>
            <a:stretch/>
          </p:blipFill>
          <p:spPr>
            <a:xfrm flipH="1">
              <a:off x="543620" y="4716174"/>
              <a:ext cx="1090210" cy="1621677"/>
            </a:xfrm>
            <a:prstGeom prst="rect">
              <a:avLst/>
            </a:prstGeom>
          </p:spPr>
        </p:pic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556B976D-F8A0-47FD-E499-2E19E57724A8}"/>
              </a:ext>
            </a:extLst>
          </p:cNvPr>
          <p:cNvGrpSpPr/>
          <p:nvPr/>
        </p:nvGrpSpPr>
        <p:grpSpPr>
          <a:xfrm>
            <a:off x="6303692" y="1452780"/>
            <a:ext cx="5632675" cy="1226504"/>
            <a:chOff x="1117857" y="1495705"/>
            <a:chExt cx="9112177" cy="1226504"/>
          </a:xfrm>
        </p:grpSpPr>
        <p:sp>
          <p:nvSpPr>
            <p:cNvPr id="35" name="Rechteck: abgerundete Ecken 34">
              <a:extLst>
                <a:ext uri="{FF2B5EF4-FFF2-40B4-BE49-F238E27FC236}">
                  <a16:creationId xmlns:a16="http://schemas.microsoft.com/office/drawing/2014/main" id="{1E5B0D2B-3F2D-E723-1AD3-BEA45B29B11D}"/>
                </a:ext>
              </a:extLst>
            </p:cNvPr>
            <p:cNvSpPr/>
            <p:nvPr/>
          </p:nvSpPr>
          <p:spPr>
            <a:xfrm>
              <a:off x="1117857" y="1495705"/>
              <a:ext cx="9112177" cy="1226504"/>
            </a:xfrm>
            <a:prstGeom prst="roundRect">
              <a:avLst/>
            </a:prstGeom>
            <a:solidFill>
              <a:srgbClr val="001F59">
                <a:alpha val="16078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36" name="Rectangle: Rounded Corners 39">
              <a:extLst>
                <a:ext uri="{FF2B5EF4-FFF2-40B4-BE49-F238E27FC236}">
                  <a16:creationId xmlns:a16="http://schemas.microsoft.com/office/drawing/2014/main" id="{74A0361E-9EB5-511D-F92F-17C1D8328DA4}"/>
                </a:ext>
              </a:extLst>
            </p:cNvPr>
            <p:cNvSpPr/>
            <p:nvPr/>
          </p:nvSpPr>
          <p:spPr>
            <a:xfrm>
              <a:off x="1513140" y="1616054"/>
              <a:ext cx="2645613" cy="98580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Vertiport Manager (VM)</a:t>
              </a:r>
              <a:endParaRPr lang="en-US" sz="1400" dirty="0"/>
            </a:p>
          </p:txBody>
        </p:sp>
        <p:sp>
          <p:nvSpPr>
            <p:cNvPr id="37" name="Rectangle: Rounded Corners 39">
              <a:extLst>
                <a:ext uri="{FF2B5EF4-FFF2-40B4-BE49-F238E27FC236}">
                  <a16:creationId xmlns:a16="http://schemas.microsoft.com/office/drawing/2014/main" id="{1BA05B41-9798-23EB-C6EE-97E57155FE5D}"/>
                </a:ext>
              </a:extLst>
            </p:cNvPr>
            <p:cNvSpPr/>
            <p:nvPr/>
          </p:nvSpPr>
          <p:spPr>
            <a:xfrm>
              <a:off x="7187894" y="1616054"/>
              <a:ext cx="2645613" cy="98580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Vertiport Traffic Zone Manager</a:t>
              </a: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(VTZ Manager)</a:t>
              </a:r>
              <a:endParaRPr lang="en-US" sz="1400" dirty="0"/>
            </a:p>
          </p:txBody>
        </p:sp>
        <p:sp>
          <p:nvSpPr>
            <p:cNvPr id="38" name="Rectangle: Rounded Corners 39">
              <a:extLst>
                <a:ext uri="{FF2B5EF4-FFF2-40B4-BE49-F238E27FC236}">
                  <a16:creationId xmlns:a16="http://schemas.microsoft.com/office/drawing/2014/main" id="{E8DACB1C-40C4-6CFB-4813-754D483B2EEF}"/>
                </a:ext>
              </a:extLst>
            </p:cNvPr>
            <p:cNvSpPr/>
            <p:nvPr/>
          </p:nvSpPr>
          <p:spPr>
            <a:xfrm>
              <a:off x="4333340" y="1608466"/>
              <a:ext cx="2645613" cy="98580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Local Vertiport Network Manager </a:t>
              </a: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(L-VNM)</a:t>
              </a:r>
              <a:endParaRPr lang="en-US" sz="1400" dirty="0"/>
            </a:p>
          </p:txBody>
        </p:sp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A1ABC0C3-195E-1902-286B-0360B675135B}"/>
              </a:ext>
            </a:extLst>
          </p:cNvPr>
          <p:cNvGrpSpPr/>
          <p:nvPr/>
        </p:nvGrpSpPr>
        <p:grpSpPr>
          <a:xfrm>
            <a:off x="8017306" y="2752704"/>
            <a:ext cx="3919061" cy="1194043"/>
            <a:chOff x="4159845" y="1508968"/>
            <a:chExt cx="5595651" cy="1194043"/>
          </a:xfrm>
        </p:grpSpPr>
        <p:sp>
          <p:nvSpPr>
            <p:cNvPr id="40" name="Rechteck: abgerundete Ecken 39">
              <a:extLst>
                <a:ext uri="{FF2B5EF4-FFF2-40B4-BE49-F238E27FC236}">
                  <a16:creationId xmlns:a16="http://schemas.microsoft.com/office/drawing/2014/main" id="{47EAC2B4-223D-2CDE-3054-6D2AF3420E30}"/>
                </a:ext>
              </a:extLst>
            </p:cNvPr>
            <p:cNvSpPr/>
            <p:nvPr/>
          </p:nvSpPr>
          <p:spPr>
            <a:xfrm>
              <a:off x="4159845" y="1508968"/>
              <a:ext cx="5595651" cy="1194043"/>
            </a:xfrm>
            <a:prstGeom prst="roundRect">
              <a:avLst/>
            </a:prstGeom>
            <a:solidFill>
              <a:srgbClr val="049F69">
                <a:alpha val="16078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/>
            </a:p>
          </p:txBody>
        </p:sp>
        <p:sp>
          <p:nvSpPr>
            <p:cNvPr id="41" name="Rectangle: Rounded Corners 39">
              <a:extLst>
                <a:ext uri="{FF2B5EF4-FFF2-40B4-BE49-F238E27FC236}">
                  <a16:creationId xmlns:a16="http://schemas.microsoft.com/office/drawing/2014/main" id="{D54B0E1C-21E7-7BF5-8C6E-6583698B1412}"/>
                </a:ext>
              </a:extLst>
            </p:cNvPr>
            <p:cNvSpPr/>
            <p:nvPr/>
          </p:nvSpPr>
          <p:spPr>
            <a:xfrm>
              <a:off x="4503451" y="1613085"/>
              <a:ext cx="2375711" cy="98580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U-space Service Provider </a:t>
              </a: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(USSP)</a:t>
              </a:r>
              <a:endParaRPr lang="en-US" sz="1400" dirty="0"/>
            </a:p>
          </p:txBody>
        </p:sp>
        <p:sp>
          <p:nvSpPr>
            <p:cNvPr id="42" name="Rectangle: Rounded Corners 39">
              <a:extLst>
                <a:ext uri="{FF2B5EF4-FFF2-40B4-BE49-F238E27FC236}">
                  <a16:creationId xmlns:a16="http://schemas.microsoft.com/office/drawing/2014/main" id="{BAF69043-EE41-FDDB-0595-4F065CCE23D6}"/>
                </a:ext>
              </a:extLst>
            </p:cNvPr>
            <p:cNvSpPr/>
            <p:nvPr/>
          </p:nvSpPr>
          <p:spPr>
            <a:xfrm>
              <a:off x="7028748" y="1591530"/>
              <a:ext cx="2375711" cy="98580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Common Information Service Provider </a:t>
              </a: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(CISP)</a:t>
              </a:r>
              <a:endParaRPr lang="en-US" sz="1400" dirty="0"/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53AAD4C8-A5C2-1CEF-86CD-A5757CEA8EAC}"/>
              </a:ext>
            </a:extLst>
          </p:cNvPr>
          <p:cNvGrpSpPr/>
          <p:nvPr/>
        </p:nvGrpSpPr>
        <p:grpSpPr>
          <a:xfrm>
            <a:off x="8017306" y="4020167"/>
            <a:ext cx="3919062" cy="1210411"/>
            <a:chOff x="14139220" y="3172895"/>
            <a:chExt cx="4069599" cy="1210411"/>
          </a:xfrm>
        </p:grpSpPr>
        <p:sp>
          <p:nvSpPr>
            <p:cNvPr id="44" name="Rechteck: abgerundete Ecken 43">
              <a:extLst>
                <a:ext uri="{FF2B5EF4-FFF2-40B4-BE49-F238E27FC236}">
                  <a16:creationId xmlns:a16="http://schemas.microsoft.com/office/drawing/2014/main" id="{40F04DED-BF98-A9B6-868A-3C039092125F}"/>
                </a:ext>
              </a:extLst>
            </p:cNvPr>
            <p:cNvSpPr/>
            <p:nvPr/>
          </p:nvSpPr>
          <p:spPr>
            <a:xfrm>
              <a:off x="14139220" y="3172895"/>
              <a:ext cx="4069599" cy="1210411"/>
            </a:xfrm>
            <a:prstGeom prst="roundRect">
              <a:avLst/>
            </a:prstGeom>
            <a:solidFill>
              <a:srgbClr val="FFFAC9">
                <a:alpha val="4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tangle: Rounded Corners 39">
              <a:extLst>
                <a:ext uri="{FF2B5EF4-FFF2-40B4-BE49-F238E27FC236}">
                  <a16:creationId xmlns:a16="http://schemas.microsoft.com/office/drawing/2014/main" id="{348691E8-5B2E-DDDE-DF21-C4A8CA1A9999}"/>
                </a:ext>
              </a:extLst>
            </p:cNvPr>
            <p:cNvSpPr/>
            <p:nvPr/>
          </p:nvSpPr>
          <p:spPr>
            <a:xfrm>
              <a:off x="14418960" y="3285197"/>
              <a:ext cx="1711555" cy="98580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Air Traffic Controller (ATCO)</a:t>
              </a:r>
              <a:endParaRPr lang="en-US" sz="1400" dirty="0"/>
            </a:p>
          </p:txBody>
        </p:sp>
        <p:sp>
          <p:nvSpPr>
            <p:cNvPr id="46" name="Rectangle: Rounded Corners 39">
              <a:extLst>
                <a:ext uri="{FF2B5EF4-FFF2-40B4-BE49-F238E27FC236}">
                  <a16:creationId xmlns:a16="http://schemas.microsoft.com/office/drawing/2014/main" id="{BBC6B76F-6BBA-C871-446B-C1C4EF4FDED1}"/>
                </a:ext>
              </a:extLst>
            </p:cNvPr>
            <p:cNvSpPr/>
            <p:nvPr/>
          </p:nvSpPr>
          <p:spPr>
            <a:xfrm>
              <a:off x="16238286" y="3285197"/>
              <a:ext cx="1711555" cy="98580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Dynamic Airspace Reconfiguration Manager (DARM)</a:t>
              </a:r>
              <a:endParaRPr lang="en-US" sz="1400" dirty="0"/>
            </a:p>
          </p:txBody>
        </p:sp>
      </p:grpSp>
      <p:sp>
        <p:nvSpPr>
          <p:cNvPr id="55" name="Titel 1">
            <a:extLst>
              <a:ext uri="{FF2B5EF4-FFF2-40B4-BE49-F238E27FC236}">
                <a16:creationId xmlns:a16="http://schemas.microsoft.com/office/drawing/2014/main" id="{A277EB51-5385-A07F-5B19-979B63EAA550}"/>
              </a:ext>
            </a:extLst>
          </p:cNvPr>
          <p:cNvSpPr txBox="1">
            <a:spLocks/>
          </p:cNvSpPr>
          <p:nvPr/>
        </p:nvSpPr>
        <p:spPr>
          <a:xfrm>
            <a:off x="2037817" y="484668"/>
            <a:ext cx="7033368" cy="4092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EUREKA Stakeholders</a:t>
            </a:r>
            <a:endParaRPr lang="de-DE" dirty="0"/>
          </a:p>
        </p:txBody>
      </p:sp>
      <p:grpSp>
        <p:nvGrpSpPr>
          <p:cNvPr id="56" name="Group 20">
            <a:extLst>
              <a:ext uri="{FF2B5EF4-FFF2-40B4-BE49-F238E27FC236}">
                <a16:creationId xmlns:a16="http://schemas.microsoft.com/office/drawing/2014/main" id="{E405E512-E60D-97C0-F9B6-B4DFB6CC3A07}"/>
              </a:ext>
            </a:extLst>
          </p:cNvPr>
          <p:cNvGrpSpPr/>
          <p:nvPr/>
        </p:nvGrpSpPr>
        <p:grpSpPr>
          <a:xfrm>
            <a:off x="279453" y="234554"/>
            <a:ext cx="1556893" cy="725891"/>
            <a:chOff x="1049229" y="1444535"/>
            <a:chExt cx="2442881" cy="1272478"/>
          </a:xfrm>
        </p:grpSpPr>
        <p:grpSp>
          <p:nvGrpSpPr>
            <p:cNvPr id="57" name="Group 36">
              <a:extLst>
                <a:ext uri="{FF2B5EF4-FFF2-40B4-BE49-F238E27FC236}">
                  <a16:creationId xmlns:a16="http://schemas.microsoft.com/office/drawing/2014/main" id="{219D0D05-CF96-AE8F-65B5-FE3BF983F477}"/>
                </a:ext>
              </a:extLst>
            </p:cNvPr>
            <p:cNvGrpSpPr/>
            <p:nvPr/>
          </p:nvGrpSpPr>
          <p:grpSpPr>
            <a:xfrm>
              <a:off x="1155323" y="1574340"/>
              <a:ext cx="2336787" cy="1142673"/>
              <a:chOff x="466712" y="1517339"/>
              <a:chExt cx="2336787" cy="766046"/>
            </a:xfrm>
          </p:grpSpPr>
          <p:sp>
            <p:nvSpPr>
              <p:cNvPr id="59" name="Rectangle: Rounded Corners 39">
                <a:extLst>
                  <a:ext uri="{FF2B5EF4-FFF2-40B4-BE49-F238E27FC236}">
                    <a16:creationId xmlns:a16="http://schemas.microsoft.com/office/drawing/2014/main" id="{4D9616ED-F59F-F6F3-6754-49589C572006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60" name="TextBox 44">
                <a:extLst>
                  <a:ext uri="{FF2B5EF4-FFF2-40B4-BE49-F238E27FC236}">
                    <a16:creationId xmlns:a16="http://schemas.microsoft.com/office/drawing/2014/main" id="{974DE677-E90F-B188-F80C-D830145DBDBF}"/>
                  </a:ext>
                </a:extLst>
              </p:cNvPr>
              <p:cNvSpPr txBox="1"/>
              <p:nvPr/>
            </p:nvSpPr>
            <p:spPr>
              <a:xfrm>
                <a:off x="466712" y="1699477"/>
                <a:ext cx="2336786" cy="5063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en-GB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Roles and</a:t>
                </a:r>
                <a:endParaRPr lang="en-US" sz="1000" dirty="0" err="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endParaRPr>
              </a:p>
              <a:p>
                <a:pPr algn="ctr">
                  <a:defRPr/>
                </a:pPr>
                <a:r>
                  <a:rPr lang="en-GB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Responsibilities</a:t>
                </a:r>
                <a:endParaRPr lang="en-US" sz="1000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58" name="Oval 17">
              <a:extLst>
                <a:ext uri="{FF2B5EF4-FFF2-40B4-BE49-F238E27FC236}">
                  <a16:creationId xmlns:a16="http://schemas.microsoft.com/office/drawing/2014/main" id="{0A9F531E-6659-2829-A44D-FF6F1676E8DD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</a:t>
              </a:r>
              <a:endParaRPr lang="en-GB"/>
            </a:p>
          </p:txBody>
        </p:sp>
      </p:grpSp>
      <p:pic>
        <p:nvPicPr>
          <p:cNvPr id="61" name="Picture 24" descr="A cartoon of a city  AI-generated content may be incorrect.">
            <a:extLst>
              <a:ext uri="{FF2B5EF4-FFF2-40B4-BE49-F238E27FC236}">
                <a16:creationId xmlns:a16="http://schemas.microsoft.com/office/drawing/2014/main" id="{7D79FD49-AF84-441F-6C22-509611BB2AF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2291" r="64328" b="53770"/>
          <a:stretch/>
        </p:blipFill>
        <p:spPr>
          <a:xfrm>
            <a:off x="1112003" y="5226232"/>
            <a:ext cx="1184772" cy="309113"/>
          </a:xfrm>
          <a:prstGeom prst="rect">
            <a:avLst/>
          </a:prstGeom>
        </p:spPr>
      </p:pic>
      <p:pic>
        <p:nvPicPr>
          <p:cNvPr id="62" name="Picture 25" descr="A cartoon of a city  AI-generated content may be incorrect.">
            <a:extLst>
              <a:ext uri="{FF2B5EF4-FFF2-40B4-BE49-F238E27FC236}">
                <a16:creationId xmlns:a16="http://schemas.microsoft.com/office/drawing/2014/main" id="{D3192508-6C96-4502-F249-41D1BB48CDA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55" t="31657" r="61825" b="-2001"/>
          <a:stretch/>
        </p:blipFill>
        <p:spPr>
          <a:xfrm>
            <a:off x="4966055" y="5422628"/>
            <a:ext cx="938522" cy="1190717"/>
          </a:xfrm>
          <a:prstGeom prst="rect">
            <a:avLst/>
          </a:prstGeom>
        </p:spPr>
      </p:pic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0AC61C6A-73D3-5C61-3D78-125C4AC9C76C}"/>
              </a:ext>
            </a:extLst>
          </p:cNvPr>
          <p:cNvGrpSpPr/>
          <p:nvPr/>
        </p:nvGrpSpPr>
        <p:grpSpPr>
          <a:xfrm>
            <a:off x="8017306" y="5303999"/>
            <a:ext cx="3919061" cy="1175612"/>
            <a:chOff x="8054165" y="5303999"/>
            <a:chExt cx="3882202" cy="1175612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EB1E2D0F-144B-01D2-7CB8-DB0E9551F2B1}"/>
                </a:ext>
              </a:extLst>
            </p:cNvPr>
            <p:cNvGrpSpPr/>
            <p:nvPr/>
          </p:nvGrpSpPr>
          <p:grpSpPr>
            <a:xfrm>
              <a:off x="8054165" y="5303999"/>
              <a:ext cx="3882202" cy="1175612"/>
              <a:chOff x="2979391" y="1527398"/>
              <a:chExt cx="6800326" cy="1175612"/>
            </a:xfrm>
          </p:grpSpPr>
          <p:sp>
            <p:nvSpPr>
              <p:cNvPr id="48" name="Rechteck: abgerundete Ecken 47">
                <a:extLst>
                  <a:ext uri="{FF2B5EF4-FFF2-40B4-BE49-F238E27FC236}">
                    <a16:creationId xmlns:a16="http://schemas.microsoft.com/office/drawing/2014/main" id="{0079C037-B269-A42B-8AC5-FE6BD9322469}"/>
                  </a:ext>
                </a:extLst>
              </p:cNvPr>
              <p:cNvSpPr/>
              <p:nvPr/>
            </p:nvSpPr>
            <p:spPr>
              <a:xfrm>
                <a:off x="2979391" y="1527398"/>
                <a:ext cx="6800326" cy="1175612"/>
              </a:xfrm>
              <a:prstGeom prst="roundRect">
                <a:avLst/>
              </a:prstGeom>
              <a:solidFill>
                <a:schemeClr val="tx1">
                  <a:lumMod val="50000"/>
                  <a:alpha val="16078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" name="Rectangle: Rounded Corners 39">
                <a:extLst>
                  <a:ext uri="{FF2B5EF4-FFF2-40B4-BE49-F238E27FC236}">
                    <a16:creationId xmlns:a16="http://schemas.microsoft.com/office/drawing/2014/main" id="{2BB2CC99-7EC9-901E-18C5-238557E333F9}"/>
                  </a:ext>
                </a:extLst>
              </p:cNvPr>
              <p:cNvSpPr/>
              <p:nvPr/>
            </p:nvSpPr>
            <p:spPr>
              <a:xfrm>
                <a:off x="3443187" y="1634100"/>
                <a:ext cx="2863672" cy="985807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r>
                  <a:rPr lang="en-US" sz="1400" b="1" dirty="0">
                    <a:solidFill>
                      <a:srgbClr val="0D1B4B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VCA Operator </a:t>
                </a:r>
              </a:p>
            </p:txBody>
          </p:sp>
        </p:grpSp>
        <p:sp>
          <p:nvSpPr>
            <p:cNvPr id="63" name="Rectangle: Rounded Corners 39">
              <a:extLst>
                <a:ext uri="{FF2B5EF4-FFF2-40B4-BE49-F238E27FC236}">
                  <a16:creationId xmlns:a16="http://schemas.microsoft.com/office/drawing/2014/main" id="{27351001-F157-208C-8D24-821E8D442BE9}"/>
                </a:ext>
              </a:extLst>
            </p:cNvPr>
            <p:cNvSpPr/>
            <p:nvPr/>
          </p:nvSpPr>
          <p:spPr>
            <a:xfrm>
              <a:off x="10056572" y="5404079"/>
              <a:ext cx="1636988" cy="98580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VCA Pilot in Command </a:t>
              </a: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0D1B4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(PIC) </a:t>
              </a:r>
            </a:p>
          </p:txBody>
        </p:sp>
      </p:grpSp>
      <p:pic>
        <p:nvPicPr>
          <p:cNvPr id="66" name="Picture 24" descr="A cartoon of a city  AI-generated content may be incorrect.">
            <a:extLst>
              <a:ext uri="{FF2B5EF4-FFF2-40B4-BE49-F238E27FC236}">
                <a16:creationId xmlns:a16="http://schemas.microsoft.com/office/drawing/2014/main" id="{7DF78A5C-3AC7-F673-CCEC-4E417AFF6E3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64328" b="67402"/>
          <a:stretch/>
        </p:blipFill>
        <p:spPr>
          <a:xfrm>
            <a:off x="4940606" y="4919150"/>
            <a:ext cx="904371" cy="55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2FED78D7-D5A0-38B6-A546-C3C7956BD111}"/>
              </a:ext>
            </a:extLst>
          </p:cNvPr>
          <p:cNvSpPr/>
          <p:nvPr/>
        </p:nvSpPr>
        <p:spPr>
          <a:xfrm>
            <a:off x="3065201" y="1605000"/>
            <a:ext cx="8361034" cy="4998679"/>
          </a:xfrm>
          <a:prstGeom prst="roundRect">
            <a:avLst>
              <a:gd name="adj" fmla="val 6288"/>
            </a:avLst>
          </a:prstGeom>
          <a:solidFill>
            <a:srgbClr val="33CC33">
              <a:alpha val="32157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D3E86D-A923-7BDF-39E1-45CC0F6B4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900" y="429878"/>
            <a:ext cx="7033368" cy="409290"/>
          </a:xfrm>
        </p:spPr>
        <p:txBody>
          <a:bodyPr/>
          <a:lstStyle/>
          <a:p>
            <a:r>
              <a:rPr lang="de-DE" dirty="0"/>
              <a:t>Clearances vs. „Clearance-Like“ </a:t>
            </a:r>
            <a:r>
              <a:rPr lang="de-DE" dirty="0" err="1"/>
              <a:t>Authorisations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9DDDBB-1895-CD4B-9AD7-EE421310E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736" y="1189479"/>
            <a:ext cx="11274712" cy="4776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/>
              <a:t>Existing ATC clearance rules (ICAO PANS-ATM, SERA, IR 2024/1111) not designed for VCA operating in U-space. 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D5B0A7-7529-8956-6E13-975E976AC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EUREKA Final </a:t>
            </a:r>
            <a:r>
              <a:rPr lang="fr-FR" dirty="0" err="1"/>
              <a:t>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6E927E-7C89-C662-A73C-E2383E687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8849" y="6367725"/>
            <a:ext cx="2743200" cy="235955"/>
          </a:xfrm>
        </p:spPr>
        <p:txBody>
          <a:bodyPr/>
          <a:lstStyle/>
          <a:p>
            <a:fld id="{6B0C76E6-0B66-8944-91D4-A1BC6652E29F}" type="slidenum">
              <a:rPr lang="fr-FR" smtClean="0"/>
              <a:t>10</a:t>
            </a:fld>
            <a:endParaRPr lang="fr-FR"/>
          </a:p>
        </p:txBody>
      </p:sp>
      <p:grpSp>
        <p:nvGrpSpPr>
          <p:cNvPr id="6" name="Group 20">
            <a:extLst>
              <a:ext uri="{FF2B5EF4-FFF2-40B4-BE49-F238E27FC236}">
                <a16:creationId xmlns:a16="http://schemas.microsoft.com/office/drawing/2014/main" id="{0DD07B7E-90E8-C5BD-2F92-FD5C2AFE36A0}"/>
              </a:ext>
            </a:extLst>
          </p:cNvPr>
          <p:cNvGrpSpPr/>
          <p:nvPr/>
        </p:nvGrpSpPr>
        <p:grpSpPr>
          <a:xfrm>
            <a:off x="279453" y="234554"/>
            <a:ext cx="1556893" cy="725891"/>
            <a:chOff x="1049229" y="1444535"/>
            <a:chExt cx="2442881" cy="1272478"/>
          </a:xfrm>
        </p:grpSpPr>
        <p:grpSp>
          <p:nvGrpSpPr>
            <p:cNvPr id="7" name="Group 36">
              <a:extLst>
                <a:ext uri="{FF2B5EF4-FFF2-40B4-BE49-F238E27FC236}">
                  <a16:creationId xmlns:a16="http://schemas.microsoft.com/office/drawing/2014/main" id="{230418CC-2572-D452-C7B1-CD310A1C52DC}"/>
                </a:ext>
              </a:extLst>
            </p:cNvPr>
            <p:cNvGrpSpPr/>
            <p:nvPr/>
          </p:nvGrpSpPr>
          <p:grpSpPr>
            <a:xfrm>
              <a:off x="1155323" y="1574340"/>
              <a:ext cx="2336787" cy="1142673"/>
              <a:chOff x="466712" y="1517339"/>
              <a:chExt cx="2336787" cy="766046"/>
            </a:xfrm>
          </p:grpSpPr>
          <p:sp>
            <p:nvSpPr>
              <p:cNvPr id="9" name="Rectangle: Rounded Corners 39">
                <a:extLst>
                  <a:ext uri="{FF2B5EF4-FFF2-40B4-BE49-F238E27FC236}">
                    <a16:creationId xmlns:a16="http://schemas.microsoft.com/office/drawing/2014/main" id="{2C2E92D4-A92C-C74A-3B31-A90498104DBF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10" name="TextBox 44">
                <a:extLst>
                  <a:ext uri="{FF2B5EF4-FFF2-40B4-BE49-F238E27FC236}">
                    <a16:creationId xmlns:a16="http://schemas.microsoft.com/office/drawing/2014/main" id="{5409E45D-03B2-56D9-5112-262C4BF78022}"/>
                  </a:ext>
                </a:extLst>
              </p:cNvPr>
              <p:cNvSpPr txBox="1"/>
              <p:nvPr/>
            </p:nvSpPr>
            <p:spPr>
              <a:xfrm>
                <a:off x="466712" y="1699477"/>
                <a:ext cx="2336786" cy="5063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en-GB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Roles and</a:t>
                </a:r>
                <a:endParaRPr lang="en-US" sz="1000" dirty="0" err="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endParaRPr>
              </a:p>
              <a:p>
                <a:pPr algn="ctr">
                  <a:defRPr/>
                </a:pPr>
                <a:r>
                  <a:rPr lang="en-GB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Responsibilities</a:t>
                </a:r>
                <a:endParaRPr lang="en-US" sz="1000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BC202476-376B-1BC7-5D42-5E22CBA60ACF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</a:t>
              </a:r>
              <a:endParaRPr lang="en-GB"/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4E2F5136-41E4-1A5B-269C-D2A77AA2488A}"/>
              </a:ext>
            </a:extLst>
          </p:cNvPr>
          <p:cNvGrpSpPr/>
          <p:nvPr/>
        </p:nvGrpSpPr>
        <p:grpSpPr>
          <a:xfrm>
            <a:off x="536975" y="1903918"/>
            <a:ext cx="2207840" cy="3535081"/>
            <a:chOff x="536975" y="1903918"/>
            <a:chExt cx="2207840" cy="3535081"/>
          </a:xfrm>
        </p:grpSpPr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CEEC2AF5-8257-514C-81F8-F7119E68343B}"/>
                </a:ext>
              </a:extLst>
            </p:cNvPr>
            <p:cNvSpPr txBox="1"/>
            <p:nvPr/>
          </p:nvSpPr>
          <p:spPr>
            <a:xfrm>
              <a:off x="558883" y="2527572"/>
              <a:ext cx="2181199" cy="408623"/>
            </a:xfrm>
            <a:prstGeom prst="roundRect">
              <a:avLst/>
            </a:prstGeom>
            <a:solidFill>
              <a:schemeClr val="accent3">
                <a:lumMod val="50000"/>
                <a:lumOff val="50000"/>
                <a:alpha val="88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de-DE" dirty="0" err="1">
                  <a:solidFill>
                    <a:srgbClr val="FFFFFF"/>
                  </a:solidFill>
                </a:rPr>
                <a:t>Terminology</a:t>
              </a:r>
              <a:endParaRPr lang="de-DE" dirty="0">
                <a:solidFill>
                  <a:srgbClr val="FFFFFF"/>
                </a:solidFill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8C8109-FD87-834A-EAE4-CA433DA2EBA4}"/>
                </a:ext>
              </a:extLst>
            </p:cNvPr>
            <p:cNvSpPr txBox="1"/>
            <p:nvPr/>
          </p:nvSpPr>
          <p:spPr>
            <a:xfrm>
              <a:off x="554736" y="3145803"/>
              <a:ext cx="2190079" cy="408623"/>
            </a:xfrm>
            <a:prstGeom prst="roundRect">
              <a:avLst/>
            </a:prstGeom>
            <a:solidFill>
              <a:schemeClr val="bg2">
                <a:lumMod val="75000"/>
                <a:alpha val="88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de-DE" dirty="0" err="1">
                  <a:solidFill>
                    <a:srgbClr val="FFFFFF"/>
                  </a:solidFill>
                </a:rPr>
                <a:t>Interoperability</a:t>
              </a:r>
              <a:endParaRPr lang="de-DE" dirty="0">
                <a:solidFill>
                  <a:srgbClr val="FFFFFF"/>
                </a:solidFill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9C4A558D-40E7-0136-1F7A-3A88D376D670}"/>
                </a:ext>
              </a:extLst>
            </p:cNvPr>
            <p:cNvSpPr txBox="1"/>
            <p:nvPr/>
          </p:nvSpPr>
          <p:spPr>
            <a:xfrm>
              <a:off x="558883" y="1903918"/>
              <a:ext cx="2183415" cy="408623"/>
            </a:xfrm>
            <a:prstGeom prst="roundRect">
              <a:avLst/>
            </a:prstGeom>
            <a:solidFill>
              <a:srgbClr val="049F69">
                <a:alpha val="87451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de-DE" dirty="0">
                  <a:solidFill>
                    <a:srgbClr val="FFFFFF"/>
                  </a:solidFill>
                </a:rPr>
                <a:t>Authority</a:t>
              </a: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B9DCE8AA-4287-BDC6-5F23-177B4D1888EB}"/>
                </a:ext>
              </a:extLst>
            </p:cNvPr>
            <p:cNvSpPr txBox="1"/>
            <p:nvPr/>
          </p:nvSpPr>
          <p:spPr>
            <a:xfrm>
              <a:off x="545856" y="4406162"/>
              <a:ext cx="2181199" cy="408623"/>
            </a:xfrm>
            <a:prstGeom prst="roundRect">
              <a:avLst/>
            </a:prstGeom>
            <a:solidFill>
              <a:schemeClr val="tx2">
                <a:alpha val="88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de-DE" dirty="0">
                  <a:solidFill>
                    <a:srgbClr val="FFFFFF"/>
                  </a:solidFill>
                </a:rPr>
                <a:t>Ground </a:t>
              </a:r>
              <a:r>
                <a:rPr lang="de-DE" dirty="0" err="1">
                  <a:solidFill>
                    <a:srgbClr val="FFFFFF"/>
                  </a:solidFill>
                </a:rPr>
                <a:t>Operations</a:t>
              </a:r>
              <a:endParaRPr lang="de-DE" dirty="0">
                <a:solidFill>
                  <a:srgbClr val="FFFFFF"/>
                </a:solidFill>
              </a:endParaRPr>
            </a:p>
          </p:txBody>
        </p:sp>
        <p:sp>
          <p:nvSpPr>
            <p:cNvPr id="16" name="TextBox 5">
              <a:extLst>
                <a:ext uri="{FF2B5EF4-FFF2-40B4-BE49-F238E27FC236}">
                  <a16:creationId xmlns:a16="http://schemas.microsoft.com/office/drawing/2014/main" id="{C29CC274-EF56-512D-463C-20F691AA7478}"/>
                </a:ext>
              </a:extLst>
            </p:cNvPr>
            <p:cNvSpPr txBox="1"/>
            <p:nvPr/>
          </p:nvSpPr>
          <p:spPr>
            <a:xfrm>
              <a:off x="554736" y="5030376"/>
              <a:ext cx="2181199" cy="408623"/>
            </a:xfrm>
            <a:prstGeom prst="roundRect">
              <a:avLst/>
            </a:prstGeom>
            <a:solidFill>
              <a:srgbClr val="0BA1DB">
                <a:alpha val="88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de-DE" dirty="0">
                  <a:solidFill>
                    <a:srgbClr val="FFFFFF"/>
                  </a:solidFill>
                </a:rPr>
                <a:t>Energy Management</a:t>
              </a:r>
            </a:p>
          </p:txBody>
        </p:sp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ADDCDA06-5184-49C9-0056-DCD980A63671}"/>
                </a:ext>
              </a:extLst>
            </p:cNvPr>
            <p:cNvSpPr txBox="1"/>
            <p:nvPr/>
          </p:nvSpPr>
          <p:spPr>
            <a:xfrm>
              <a:off x="536975" y="3778974"/>
              <a:ext cx="2190079" cy="408623"/>
            </a:xfrm>
            <a:prstGeom prst="roundRect">
              <a:avLst/>
            </a:prstGeom>
            <a:solidFill>
              <a:schemeClr val="accent2">
                <a:lumMod val="75000"/>
                <a:alpha val="88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de-DE" dirty="0">
                  <a:solidFill>
                    <a:srgbClr val="FFFFFF"/>
                  </a:solidFill>
                </a:rPr>
                <a:t>Timing</a:t>
              </a:r>
            </a:p>
          </p:txBody>
        </p:sp>
      </p:grp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489EC460-C759-311D-61E3-4F5126E87772}"/>
              </a:ext>
            </a:extLst>
          </p:cNvPr>
          <p:cNvSpPr/>
          <p:nvPr/>
        </p:nvSpPr>
        <p:spPr>
          <a:xfrm>
            <a:off x="3482017" y="3977269"/>
            <a:ext cx="7566895" cy="1262852"/>
          </a:xfrm>
          <a:prstGeom prst="roundRect">
            <a:avLst>
              <a:gd name="adj" fmla="val 8750"/>
            </a:avLst>
          </a:prstGeom>
          <a:solidFill>
            <a:srgbClr val="D1E8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b="1" dirty="0" err="1">
                <a:solidFill>
                  <a:srgbClr val="001F59"/>
                </a:solidFill>
              </a:rPr>
              <a:t>Responsibilities</a:t>
            </a:r>
            <a:r>
              <a:rPr lang="de-DE" sz="1400" b="1" dirty="0">
                <a:solidFill>
                  <a:srgbClr val="001F59"/>
                </a:solidFill>
              </a:rPr>
              <a:t> </a:t>
            </a:r>
            <a:r>
              <a:rPr lang="de-DE" sz="1400" b="1" dirty="0" err="1">
                <a:solidFill>
                  <a:srgbClr val="001F59"/>
                </a:solidFill>
              </a:rPr>
              <a:t>distributed</a:t>
            </a:r>
            <a:r>
              <a:rPr lang="de-DE" sz="1400" b="1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across</a:t>
            </a:r>
            <a:r>
              <a:rPr lang="de-DE" sz="1400" dirty="0">
                <a:solidFill>
                  <a:srgbClr val="001F59"/>
                </a:solidFill>
              </a:rPr>
              <a:t> USSP, </a:t>
            </a:r>
            <a:r>
              <a:rPr lang="de-DE" sz="1400" dirty="0" err="1">
                <a:solidFill>
                  <a:srgbClr val="001F59"/>
                </a:solidFill>
              </a:rPr>
              <a:t>Vertiport</a:t>
            </a:r>
            <a:r>
              <a:rPr lang="de-DE" sz="1400" dirty="0">
                <a:solidFill>
                  <a:srgbClr val="001F59"/>
                </a:solidFill>
              </a:rPr>
              <a:t> Manager, and CISP.</a:t>
            </a:r>
          </a:p>
          <a:p>
            <a:r>
              <a:rPr lang="de-DE" sz="1400" b="1" dirty="0" err="1">
                <a:solidFill>
                  <a:srgbClr val="001F59"/>
                </a:solidFill>
              </a:rPr>
              <a:t>Stepwise</a:t>
            </a:r>
            <a:r>
              <a:rPr lang="de-DE" sz="1400" b="1" dirty="0">
                <a:solidFill>
                  <a:srgbClr val="001F59"/>
                </a:solidFill>
              </a:rPr>
              <a:t>, </a:t>
            </a:r>
            <a:r>
              <a:rPr lang="de-DE" sz="1400" b="1" dirty="0" err="1">
                <a:solidFill>
                  <a:srgbClr val="001F59"/>
                </a:solidFill>
              </a:rPr>
              <a:t>digitally</a:t>
            </a:r>
            <a:r>
              <a:rPr lang="de-DE" sz="1400" b="1" dirty="0">
                <a:solidFill>
                  <a:srgbClr val="001F59"/>
                </a:solidFill>
              </a:rPr>
              <a:t> </a:t>
            </a:r>
            <a:r>
              <a:rPr lang="de-DE" sz="1400" b="1" dirty="0" err="1">
                <a:solidFill>
                  <a:srgbClr val="001F59"/>
                </a:solidFill>
              </a:rPr>
              <a:t>mediated</a:t>
            </a:r>
            <a:r>
              <a:rPr lang="de-DE" sz="1400" b="1" dirty="0">
                <a:solidFill>
                  <a:srgbClr val="001F59"/>
                </a:solidFill>
              </a:rPr>
              <a:t> </a:t>
            </a:r>
            <a:r>
              <a:rPr lang="de-DE" sz="1400" b="1" dirty="0" err="1">
                <a:solidFill>
                  <a:srgbClr val="001F59"/>
                </a:solidFill>
              </a:rPr>
              <a:t>authorisation</a:t>
            </a:r>
            <a:r>
              <a:rPr lang="de-DE" sz="1400" b="1" dirty="0">
                <a:solidFill>
                  <a:srgbClr val="001F59"/>
                </a:solidFill>
              </a:rPr>
              <a:t> </a:t>
            </a:r>
            <a:r>
              <a:rPr lang="de-DE" sz="1400" b="1" dirty="0" err="1">
                <a:solidFill>
                  <a:srgbClr val="001F59"/>
                </a:solidFill>
              </a:rPr>
              <a:t>sequence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across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three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phases</a:t>
            </a:r>
            <a:r>
              <a:rPr lang="de-DE" sz="1400" dirty="0">
                <a:solidFill>
                  <a:srgbClr val="001F59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rgbClr val="001F59"/>
                </a:solidFill>
              </a:rPr>
              <a:t>Strategic:</a:t>
            </a:r>
            <a:r>
              <a:rPr lang="de-DE" sz="1400" dirty="0">
                <a:solidFill>
                  <a:srgbClr val="001F59"/>
                </a:solidFill>
              </a:rPr>
              <a:t> USSP </a:t>
            </a:r>
            <a:r>
              <a:rPr lang="de-DE" sz="1400" dirty="0" err="1">
                <a:solidFill>
                  <a:srgbClr val="001F59"/>
                </a:solidFill>
              </a:rPr>
              <a:t>issues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flight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authorisation</a:t>
            </a:r>
            <a:r>
              <a:rPr lang="de-DE" sz="1400" dirty="0">
                <a:solidFill>
                  <a:srgbClr val="001F59"/>
                </a:solidFill>
              </a:rPr>
              <a:t>, </a:t>
            </a:r>
            <a:r>
              <a:rPr lang="de-DE" sz="1400" dirty="0" err="1">
                <a:solidFill>
                  <a:srgbClr val="001F59"/>
                </a:solidFill>
              </a:rPr>
              <a:t>contingent</a:t>
            </a:r>
            <a:r>
              <a:rPr lang="de-DE" sz="1400" dirty="0">
                <a:solidFill>
                  <a:srgbClr val="001F59"/>
                </a:solidFill>
              </a:rPr>
              <a:t> on </a:t>
            </a:r>
            <a:r>
              <a:rPr lang="de-DE" sz="1400" dirty="0" err="1">
                <a:solidFill>
                  <a:srgbClr val="001F59"/>
                </a:solidFill>
              </a:rPr>
              <a:t>confirmed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destination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slot</a:t>
            </a:r>
            <a:endParaRPr lang="de-DE" sz="1400" dirty="0">
              <a:solidFill>
                <a:srgbClr val="001F5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400" i="1" dirty="0" err="1">
                <a:solidFill>
                  <a:srgbClr val="001F59"/>
                </a:solidFill>
              </a:rPr>
              <a:t>Pre-tactical</a:t>
            </a:r>
            <a:r>
              <a:rPr lang="de-DE" sz="1400" i="1" dirty="0">
                <a:solidFill>
                  <a:srgbClr val="001F59"/>
                </a:solidFill>
              </a:rPr>
              <a:t>:</a:t>
            </a:r>
            <a:r>
              <a:rPr lang="de-DE" sz="1400" dirty="0">
                <a:solidFill>
                  <a:srgbClr val="001F59"/>
                </a:solidFill>
              </a:rPr>
              <a:t> USSP </a:t>
            </a:r>
            <a:r>
              <a:rPr lang="de-DE" sz="1400" dirty="0" err="1">
                <a:solidFill>
                  <a:srgbClr val="001F59"/>
                </a:solidFill>
              </a:rPr>
              <a:t>requests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taxi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authorisation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from</a:t>
            </a:r>
            <a:r>
              <a:rPr lang="de-DE" sz="1400" dirty="0">
                <a:solidFill>
                  <a:srgbClr val="001F59"/>
                </a:solidFill>
              </a:rPr>
              <a:t> VM; VM </a:t>
            </a:r>
            <a:r>
              <a:rPr lang="de-DE" sz="1400" dirty="0" err="1">
                <a:solidFill>
                  <a:srgbClr val="001F59"/>
                </a:solidFill>
              </a:rPr>
              <a:t>issues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take-off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authorisation</a:t>
            </a:r>
            <a:r>
              <a:rPr lang="de-DE" sz="1400" dirty="0">
                <a:solidFill>
                  <a:srgbClr val="001F59"/>
                </a:solidFill>
              </a:rPr>
              <a:t> at TLOF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400" i="1" dirty="0" err="1">
                <a:solidFill>
                  <a:srgbClr val="001F59"/>
                </a:solidFill>
              </a:rPr>
              <a:t>Tactical</a:t>
            </a:r>
            <a:r>
              <a:rPr lang="de-DE" sz="1400" i="1" dirty="0">
                <a:solidFill>
                  <a:srgbClr val="001F59"/>
                </a:solidFill>
              </a:rPr>
              <a:t>:</a:t>
            </a:r>
            <a:r>
              <a:rPr lang="de-DE" sz="1400" dirty="0">
                <a:solidFill>
                  <a:srgbClr val="001F59"/>
                </a:solidFill>
              </a:rPr>
              <a:t> USSP </a:t>
            </a:r>
            <a:r>
              <a:rPr lang="de-DE" sz="1400" dirty="0" err="1">
                <a:solidFill>
                  <a:srgbClr val="001F59"/>
                </a:solidFill>
              </a:rPr>
              <a:t>requests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landing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authorisation</a:t>
            </a:r>
            <a:r>
              <a:rPr lang="de-DE" sz="1400" dirty="0">
                <a:solidFill>
                  <a:srgbClr val="001F59"/>
                </a:solidFill>
              </a:rPr>
              <a:t>; VM </a:t>
            </a:r>
            <a:r>
              <a:rPr lang="de-DE" sz="1400" dirty="0" err="1">
                <a:solidFill>
                  <a:srgbClr val="001F59"/>
                </a:solidFill>
              </a:rPr>
              <a:t>confirms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pad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availability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or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initiates</a:t>
            </a:r>
            <a:r>
              <a:rPr lang="de-DE" sz="1400" dirty="0">
                <a:solidFill>
                  <a:srgbClr val="001F59"/>
                </a:solidFill>
              </a:rPr>
              <a:t> </a:t>
            </a:r>
            <a:r>
              <a:rPr lang="de-DE" sz="1400" dirty="0" err="1">
                <a:solidFill>
                  <a:srgbClr val="001F59"/>
                </a:solidFill>
              </a:rPr>
              <a:t>diversion</a:t>
            </a:r>
            <a:endParaRPr lang="de-DE" sz="1400" dirty="0">
              <a:solidFill>
                <a:srgbClr val="001F59"/>
              </a:solidFill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46BF063D-F570-B2A6-1AFC-8588CD08EC50}"/>
              </a:ext>
            </a:extLst>
          </p:cNvPr>
          <p:cNvSpPr/>
          <p:nvPr/>
        </p:nvSpPr>
        <p:spPr>
          <a:xfrm>
            <a:off x="3482017" y="2481864"/>
            <a:ext cx="7539403" cy="959498"/>
          </a:xfrm>
          <a:prstGeom prst="roundRect">
            <a:avLst>
              <a:gd name="adj" fmla="val 10916"/>
            </a:avLst>
          </a:prstGeom>
          <a:solidFill>
            <a:srgbClr val="F0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</a:pPr>
            <a:r>
              <a:rPr lang="en-US" sz="1400" b="1" dirty="0">
                <a:solidFill>
                  <a:srgbClr val="001F59"/>
                </a:solidFill>
              </a:rPr>
              <a:t>ATC retains tactical clearance responsibility </a:t>
            </a:r>
            <a:r>
              <a:rPr lang="en-US" sz="1400" dirty="0">
                <a:solidFill>
                  <a:srgbClr val="001F59"/>
                </a:solidFill>
              </a:rPr>
              <a:t>per ICAO/SERA. Vertiport availability must be confirmed before take-off clearance is issued. </a:t>
            </a:r>
            <a:r>
              <a:rPr lang="en-GB" sz="1400" b="1" dirty="0">
                <a:solidFill>
                  <a:srgbClr val="001F5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400" b="1" dirty="0">
                <a:solidFill>
                  <a:srgbClr val="001F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nformation exchange </a:t>
            </a:r>
            <a:r>
              <a:rPr lang="en-GB" sz="1400" dirty="0">
                <a:solidFill>
                  <a:srgbClr val="001F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takes place primarily between the </a:t>
            </a:r>
            <a:r>
              <a:rPr lang="en-GB" sz="1400" b="1" dirty="0">
                <a:solidFill>
                  <a:srgbClr val="001F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VCA operator and V</a:t>
            </a:r>
            <a:r>
              <a:rPr lang="en-GB" sz="1400" b="1" dirty="0">
                <a:solidFill>
                  <a:srgbClr val="001F5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1400" dirty="0">
                <a:solidFill>
                  <a:srgbClr val="001F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the ATCO receives vertiport details only through the flight plan.</a:t>
            </a:r>
            <a:endParaRPr lang="en-US" sz="1400" dirty="0">
              <a:solidFill>
                <a:srgbClr val="001F59"/>
              </a:solidFill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F6134C6E-99AB-7A72-340C-7A39314F92A7}"/>
              </a:ext>
            </a:extLst>
          </p:cNvPr>
          <p:cNvSpPr txBox="1"/>
          <p:nvPr/>
        </p:nvSpPr>
        <p:spPr>
          <a:xfrm>
            <a:off x="3482017" y="3568646"/>
            <a:ext cx="3017345" cy="408623"/>
          </a:xfrm>
          <a:prstGeom prst="roundRect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b="1" dirty="0" err="1"/>
              <a:t>Full</a:t>
            </a:r>
            <a:r>
              <a:rPr lang="de-DE" b="1" dirty="0"/>
              <a:t> U-</a:t>
            </a:r>
            <a:r>
              <a:rPr lang="de-DE" b="1" dirty="0" err="1"/>
              <a:t>space</a:t>
            </a:r>
            <a:r>
              <a:rPr lang="de-DE" b="1" dirty="0"/>
              <a:t> Environment </a:t>
            </a:r>
            <a:endParaRPr lang="en-GB" b="1" dirty="0"/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941B23AD-5AA6-34B4-CAF9-B0B5BEC39424}"/>
              </a:ext>
            </a:extLst>
          </p:cNvPr>
          <p:cNvSpPr txBox="1"/>
          <p:nvPr/>
        </p:nvSpPr>
        <p:spPr>
          <a:xfrm>
            <a:off x="3482017" y="2058494"/>
            <a:ext cx="3392731" cy="408623"/>
          </a:xfrm>
          <a:prstGeom prst="roundRect">
            <a:avLst/>
          </a:prstGeom>
          <a:solidFill>
            <a:srgbClr val="C489FF">
              <a:alpha val="87451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b="1" dirty="0" err="1"/>
              <a:t>Controlled</a:t>
            </a:r>
            <a:r>
              <a:rPr lang="de-DE" b="1" dirty="0"/>
              <a:t> </a:t>
            </a:r>
            <a:r>
              <a:rPr lang="de-DE" b="1" dirty="0" err="1"/>
              <a:t>Airspace</a:t>
            </a:r>
            <a:r>
              <a:rPr lang="de-DE" b="1" dirty="0"/>
              <a:t> Environment</a:t>
            </a:r>
            <a:endParaRPr lang="en-GB" b="1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1706D00F-3AE0-59AA-BF9B-D8BB65BCD8F8}"/>
              </a:ext>
            </a:extLst>
          </p:cNvPr>
          <p:cNvSpPr txBox="1"/>
          <p:nvPr/>
        </p:nvSpPr>
        <p:spPr>
          <a:xfrm>
            <a:off x="3482017" y="5750576"/>
            <a:ext cx="7566895" cy="774383"/>
          </a:xfrm>
          <a:prstGeom prst="roundRect">
            <a:avLst>
              <a:gd name="adj" fmla="val 8951"/>
            </a:avLst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GB" sz="1400" b="1" dirty="0"/>
              <a:t>Coordinated</a:t>
            </a:r>
            <a:r>
              <a:rPr lang="en-GB" sz="1400" dirty="0"/>
              <a:t> </a:t>
            </a:r>
            <a:r>
              <a:rPr lang="en-GB" sz="1400" b="1" dirty="0"/>
              <a:t>digital handover</a:t>
            </a:r>
            <a:r>
              <a:rPr lang="en-GB" sz="1400" dirty="0"/>
              <a:t>. Automatic EST message (4D trajectory </a:t>
            </a:r>
            <a:r>
              <a:rPr lang="en-GB" sz="1400" dirty="0" err="1"/>
              <a:t>point+time</a:t>
            </a:r>
            <a:r>
              <a:rPr lang="en-GB" sz="1400" dirty="0"/>
              <a:t>) from ATCO system to USSP after take-off. USSP activates services &amp; informs the VCA Operational Control </a:t>
            </a:r>
            <a:r>
              <a:rPr lang="en-GB" sz="1400" dirty="0" err="1"/>
              <a:t>Center</a:t>
            </a:r>
            <a:r>
              <a:rPr lang="en-GB" sz="1400" dirty="0"/>
              <a:t>. </a:t>
            </a:r>
            <a:r>
              <a:rPr lang="en-GB" sz="1400" b="1" dirty="0"/>
              <a:t>ACK </a:t>
            </a:r>
            <a:r>
              <a:rPr lang="en-GB" sz="1400" dirty="0"/>
              <a:t>from USSP to ATC when services in place.</a:t>
            </a:r>
            <a:endParaRPr lang="de-DE" sz="1400" dirty="0"/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259A47AE-FC80-9B1E-D521-199A64E53F51}"/>
              </a:ext>
            </a:extLst>
          </p:cNvPr>
          <p:cNvSpPr txBox="1"/>
          <p:nvPr/>
        </p:nvSpPr>
        <p:spPr>
          <a:xfrm>
            <a:off x="3482017" y="5352519"/>
            <a:ext cx="1742039" cy="408623"/>
          </a:xfrm>
          <a:prstGeom prst="roundRect">
            <a:avLst/>
          </a:prstGeom>
          <a:solidFill>
            <a:srgbClr val="FFC000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b="1" dirty="0" err="1">
                <a:solidFill>
                  <a:srgbClr val="FFFFFF"/>
                </a:solidFill>
              </a:rPr>
              <a:t>Handover</a:t>
            </a:r>
            <a:r>
              <a:rPr lang="de-DE" sz="1600" b="1" dirty="0">
                <a:solidFill>
                  <a:srgbClr val="FFFFFF"/>
                </a:solidFill>
              </a:rPr>
              <a:t>  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C938DE16-7F2F-906D-9D37-4E7F6AD0CA6D}"/>
              </a:ext>
            </a:extLst>
          </p:cNvPr>
          <p:cNvSpPr txBox="1"/>
          <p:nvPr/>
        </p:nvSpPr>
        <p:spPr>
          <a:xfrm>
            <a:off x="3228445" y="1630752"/>
            <a:ext cx="6097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EUREKA Approach </a:t>
            </a:r>
            <a:r>
              <a:rPr lang="de-DE" b="1" dirty="0" err="1"/>
              <a:t>for</a:t>
            </a:r>
            <a:r>
              <a:rPr lang="de-DE" b="1" dirty="0"/>
              <a:t> VCA </a:t>
            </a:r>
            <a:r>
              <a:rPr lang="de-DE" b="1" dirty="0" err="1"/>
              <a:t>operations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73909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57BD04-B67C-A3DF-BC43-6818F265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B5E601-A64C-6451-75C7-8DB84743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11</a:t>
            </a:fld>
            <a:endParaRPr lang="fr-FR"/>
          </a:p>
        </p:txBody>
      </p:sp>
      <p:grpSp>
        <p:nvGrpSpPr>
          <p:cNvPr id="6" name="Group 21">
            <a:extLst>
              <a:ext uri="{FF2B5EF4-FFF2-40B4-BE49-F238E27FC236}">
                <a16:creationId xmlns:a16="http://schemas.microsoft.com/office/drawing/2014/main" id="{C2145E51-935A-0B9F-9023-F321789BA0CD}"/>
              </a:ext>
            </a:extLst>
          </p:cNvPr>
          <p:cNvGrpSpPr/>
          <p:nvPr/>
        </p:nvGrpSpPr>
        <p:grpSpPr>
          <a:xfrm>
            <a:off x="427100" y="516700"/>
            <a:ext cx="2390758" cy="1318556"/>
            <a:chOff x="4132253" y="1442716"/>
            <a:chExt cx="2636754" cy="1358025"/>
          </a:xfrm>
        </p:grpSpPr>
        <p:grpSp>
          <p:nvGrpSpPr>
            <p:cNvPr id="7" name="Group 47">
              <a:extLst>
                <a:ext uri="{FF2B5EF4-FFF2-40B4-BE49-F238E27FC236}">
                  <a16:creationId xmlns:a16="http://schemas.microsoft.com/office/drawing/2014/main" id="{82036570-358C-6FC2-77D4-BC9A6D6D16CC}"/>
                </a:ext>
              </a:extLst>
            </p:cNvPr>
            <p:cNvGrpSpPr/>
            <p:nvPr/>
          </p:nvGrpSpPr>
          <p:grpSpPr>
            <a:xfrm>
              <a:off x="4220357" y="1564573"/>
              <a:ext cx="2548650" cy="1236168"/>
              <a:chOff x="692513" y="1510792"/>
              <a:chExt cx="2548650" cy="1236168"/>
            </a:xfrm>
          </p:grpSpPr>
          <p:sp>
            <p:nvSpPr>
              <p:cNvPr id="9" name="Rectangle: Rounded Corners 50">
                <a:extLst>
                  <a:ext uri="{FF2B5EF4-FFF2-40B4-BE49-F238E27FC236}">
                    <a16:creationId xmlns:a16="http://schemas.microsoft.com/office/drawing/2014/main" id="{E17706D0-AB63-967C-FD55-41D0A99EEB1C}"/>
                  </a:ext>
                </a:extLst>
              </p:cNvPr>
              <p:cNvSpPr/>
              <p:nvPr/>
            </p:nvSpPr>
            <p:spPr>
              <a:xfrm>
                <a:off x="692513" y="1510792"/>
                <a:ext cx="2541069" cy="1223561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10" name="TextBox 51">
                <a:extLst>
                  <a:ext uri="{FF2B5EF4-FFF2-40B4-BE49-F238E27FC236}">
                    <a16:creationId xmlns:a16="http://schemas.microsoft.com/office/drawing/2014/main" id="{21CCA39C-A3E7-E194-205E-9DE275F1978B}"/>
                  </a:ext>
                </a:extLst>
              </p:cNvPr>
              <p:cNvSpPr txBox="1"/>
              <p:nvPr/>
            </p:nvSpPr>
            <p:spPr>
              <a:xfrm>
                <a:off x="700094" y="1523399"/>
                <a:ext cx="2541069" cy="122356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ptos Display"/>
                    <a:ea typeface="Roboto Black"/>
                  </a:rPr>
                  <a:t>Airspace </a:t>
                </a:r>
                <a:endParaRPr lang="en-US" sz="2400" dirty="0">
                  <a:solidFill>
                    <a:srgbClr val="000000"/>
                  </a:solidFill>
                  <a:latin typeface="Calibri" panose="020F0502020204030204"/>
                  <a:ea typeface="Calibri"/>
                  <a:cs typeface="Calibri"/>
                </a:endParaRPr>
              </a:p>
              <a:p>
                <a:pPr algn="ctr">
                  <a:defRPr/>
                </a:pPr>
                <a:r>
                  <a:rPr lang="en-GB" sz="24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and Procedure Design</a:t>
                </a:r>
                <a:endParaRPr lang="en-US" sz="2400" dirty="0">
                  <a:ea typeface="Calibri"/>
                  <a:cs typeface="Calibri"/>
                </a:endParaRPr>
              </a:p>
            </p:txBody>
          </p:sp>
        </p:grpSp>
        <p:sp>
          <p:nvSpPr>
            <p:cNvPr id="8" name="Oval 18">
              <a:extLst>
                <a:ext uri="{FF2B5EF4-FFF2-40B4-BE49-F238E27FC236}">
                  <a16:creationId xmlns:a16="http://schemas.microsoft.com/office/drawing/2014/main" id="{07EB0F9A-6275-65E0-3A4D-781B3B25F46E}"/>
                </a:ext>
              </a:extLst>
            </p:cNvPr>
            <p:cNvSpPr/>
            <p:nvPr/>
          </p:nvSpPr>
          <p:spPr>
            <a:xfrm>
              <a:off x="4132253" y="1442716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  <a:endParaRPr lang="en-GB" dirty="0"/>
            </a:p>
          </p:txBody>
        </p:sp>
      </p:grp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A6EDD972-7D92-6324-765E-2C04E93E775D}"/>
              </a:ext>
            </a:extLst>
          </p:cNvPr>
          <p:cNvSpPr/>
          <p:nvPr/>
        </p:nvSpPr>
        <p:spPr>
          <a:xfrm>
            <a:off x="635777" y="2012952"/>
            <a:ext cx="11266292" cy="814437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196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How is the vertiport location selected in airport environment? </a:t>
            </a:r>
            <a:endParaRPr lang="en-US" sz="40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17EB935A-5731-E501-26D0-A1073F17E9CE}"/>
              </a:ext>
            </a:extLst>
          </p:cNvPr>
          <p:cNvSpPr/>
          <p:nvPr/>
        </p:nvSpPr>
        <p:spPr>
          <a:xfrm>
            <a:off x="635777" y="2984036"/>
            <a:ext cx="11266292" cy="814437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196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Best practices and lessons learned of how to design flight procedures to/ from vertiports with focus on prescribed VFR and IFR. </a:t>
            </a:r>
            <a:endParaRPr lang="en-US" sz="40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D00AABEF-F6FD-8C0D-A8BA-42AA891F3B2A}"/>
              </a:ext>
            </a:extLst>
          </p:cNvPr>
          <p:cNvSpPr/>
          <p:nvPr/>
        </p:nvSpPr>
        <p:spPr>
          <a:xfrm>
            <a:off x="635777" y="4926204"/>
            <a:ext cx="11266292" cy="814437"/>
          </a:xfrm>
          <a:prstGeom prst="roundRect">
            <a:avLst/>
          </a:prstGeom>
          <a:solidFill>
            <a:schemeClr val="bg1">
              <a:lumMod val="75000"/>
              <a:alpha val="50196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What is the airspace design around a vertiport (need for ‘terminal’ airspace)  </a:t>
            </a:r>
            <a:endParaRPr lang="en-US" sz="40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5F0E96B-D772-E480-A69E-F8D4D08128A7}"/>
              </a:ext>
            </a:extLst>
          </p:cNvPr>
          <p:cNvSpPr txBox="1"/>
          <p:nvPr/>
        </p:nvSpPr>
        <p:spPr>
          <a:xfrm>
            <a:off x="194425" y="3238020"/>
            <a:ext cx="386447" cy="306467"/>
          </a:xfrm>
          <a:prstGeom prst="roundRect">
            <a:avLst/>
          </a:prstGeom>
          <a:solidFill>
            <a:srgbClr val="FD8BA1">
              <a:alpha val="87451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S3</a:t>
            </a:r>
            <a:endParaRPr lang="en-GB" sz="1200" b="1" dirty="0"/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8CED363E-F3E4-1CC3-0EEF-9CC565C31065}"/>
              </a:ext>
            </a:extLst>
          </p:cNvPr>
          <p:cNvSpPr txBox="1"/>
          <p:nvPr/>
        </p:nvSpPr>
        <p:spPr>
          <a:xfrm>
            <a:off x="194425" y="4211041"/>
            <a:ext cx="386447" cy="306467"/>
          </a:xfrm>
          <a:prstGeom prst="roundRect">
            <a:avLst/>
          </a:prstGeom>
          <a:solidFill>
            <a:srgbClr val="FD8BA1">
              <a:alpha val="87451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S3</a:t>
            </a:r>
            <a:endParaRPr lang="en-GB" sz="1200" b="1" dirty="0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B6D2A022-3639-D4AF-DE0B-9C3373E1BACB}"/>
              </a:ext>
            </a:extLst>
          </p:cNvPr>
          <p:cNvSpPr txBox="1"/>
          <p:nvPr/>
        </p:nvSpPr>
        <p:spPr>
          <a:xfrm>
            <a:off x="194424" y="5180190"/>
            <a:ext cx="386447" cy="306467"/>
          </a:xfrm>
          <a:prstGeom prst="roundRect">
            <a:avLst/>
          </a:prstGeom>
          <a:solidFill>
            <a:srgbClr val="FD8BA1">
              <a:alpha val="87451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S3</a:t>
            </a:r>
            <a:endParaRPr lang="en-GB" sz="1200" b="1" dirty="0"/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FF218F9-8470-E816-F546-072EF1563C56}"/>
              </a:ext>
            </a:extLst>
          </p:cNvPr>
          <p:cNvSpPr/>
          <p:nvPr/>
        </p:nvSpPr>
        <p:spPr>
          <a:xfrm>
            <a:off x="635777" y="3955120"/>
            <a:ext cx="11266292" cy="814437"/>
          </a:xfrm>
          <a:prstGeom prst="roundRect">
            <a:avLst/>
          </a:prstGeom>
          <a:solidFill>
            <a:schemeClr val="bg1">
              <a:lumMod val="75000"/>
              <a:alpha val="50196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How can the airspace be designed /structured for uninterrupted flight and seamless operations with a few interventions as possible (ideally none)?  </a:t>
            </a:r>
            <a:endParaRPr lang="en-US" sz="4000" b="0" i="0" dirty="0">
              <a:solidFill>
                <a:srgbClr val="001F5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8393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9EB25-F5B8-5C56-F23C-A054C25E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775" y="463587"/>
            <a:ext cx="7530485" cy="409290"/>
          </a:xfrm>
        </p:spPr>
        <p:txBody>
          <a:bodyPr/>
          <a:lstStyle/>
          <a:p>
            <a:r>
              <a:rPr lang="de-DE" dirty="0" err="1"/>
              <a:t>Vertiport</a:t>
            </a:r>
            <a:r>
              <a:rPr lang="de-DE" dirty="0"/>
              <a:t> Location </a:t>
            </a:r>
            <a:r>
              <a:rPr lang="de-DE" dirty="0" err="1"/>
              <a:t>Selection</a:t>
            </a:r>
            <a:r>
              <a:rPr lang="de-DE" dirty="0"/>
              <a:t> in Airport Environment </a:t>
            </a:r>
          </a:p>
        </p:txBody>
      </p:sp>
      <p:graphicFrame>
        <p:nvGraphicFramePr>
          <p:cNvPr id="11" name="Inhaltsplatzhalter 10">
            <a:extLst>
              <a:ext uri="{FF2B5EF4-FFF2-40B4-BE49-F238E27FC236}">
                <a16:creationId xmlns:a16="http://schemas.microsoft.com/office/drawing/2014/main" id="{909DD151-8B69-CB89-F64C-58F56E355A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01484"/>
              </p:ext>
            </p:extLst>
          </p:nvPr>
        </p:nvGraphicFramePr>
        <p:xfrm>
          <a:off x="253745" y="1435619"/>
          <a:ext cx="11684510" cy="4768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112E87-E555-0578-B7FF-D3D4854A9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EA0E9A-0D8F-6491-5A88-A951D8771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12</a:t>
            </a:fld>
            <a:endParaRPr lang="fr-FR"/>
          </a:p>
        </p:txBody>
      </p:sp>
      <p:grpSp>
        <p:nvGrpSpPr>
          <p:cNvPr id="6" name="Group 20">
            <a:extLst>
              <a:ext uri="{FF2B5EF4-FFF2-40B4-BE49-F238E27FC236}">
                <a16:creationId xmlns:a16="http://schemas.microsoft.com/office/drawing/2014/main" id="{7E55BD63-2EFD-1B3D-EFEA-8C0CB9A9CA15}"/>
              </a:ext>
            </a:extLst>
          </p:cNvPr>
          <p:cNvGrpSpPr/>
          <p:nvPr/>
        </p:nvGrpSpPr>
        <p:grpSpPr>
          <a:xfrm>
            <a:off x="279453" y="234554"/>
            <a:ext cx="1556893" cy="725891"/>
            <a:chOff x="1049229" y="1444535"/>
            <a:chExt cx="2442881" cy="1272478"/>
          </a:xfrm>
        </p:grpSpPr>
        <p:grpSp>
          <p:nvGrpSpPr>
            <p:cNvPr id="7" name="Group 36">
              <a:extLst>
                <a:ext uri="{FF2B5EF4-FFF2-40B4-BE49-F238E27FC236}">
                  <a16:creationId xmlns:a16="http://schemas.microsoft.com/office/drawing/2014/main" id="{C3B05F90-7A51-6B30-9459-55A4A49C9A9D}"/>
                </a:ext>
              </a:extLst>
            </p:cNvPr>
            <p:cNvGrpSpPr/>
            <p:nvPr/>
          </p:nvGrpSpPr>
          <p:grpSpPr>
            <a:xfrm>
              <a:off x="1155323" y="1574340"/>
              <a:ext cx="2336787" cy="1142673"/>
              <a:chOff x="466712" y="1517339"/>
              <a:chExt cx="2336787" cy="766046"/>
            </a:xfrm>
          </p:grpSpPr>
          <p:sp>
            <p:nvSpPr>
              <p:cNvPr id="9" name="Rectangle: Rounded Corners 39">
                <a:extLst>
                  <a:ext uri="{FF2B5EF4-FFF2-40B4-BE49-F238E27FC236}">
                    <a16:creationId xmlns:a16="http://schemas.microsoft.com/office/drawing/2014/main" id="{DAD4E846-2A1B-CB9E-C811-8EBF41522C9E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10" name="TextBox 44">
                <a:extLst>
                  <a:ext uri="{FF2B5EF4-FFF2-40B4-BE49-F238E27FC236}">
                    <a16:creationId xmlns:a16="http://schemas.microsoft.com/office/drawing/2014/main" id="{7F0386D8-27C4-0CD6-A6F3-5CC73328177B}"/>
                  </a:ext>
                </a:extLst>
              </p:cNvPr>
              <p:cNvSpPr txBox="1"/>
              <p:nvPr/>
            </p:nvSpPr>
            <p:spPr>
              <a:xfrm>
                <a:off x="466712" y="1699477"/>
                <a:ext cx="2336785" cy="5063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de-DE" sz="1100" b="1" dirty="0" err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Airspace</a:t>
                </a:r>
                <a:r>
                  <a:rPr lang="de-DE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 &amp; </a:t>
                </a:r>
                <a:r>
                  <a:rPr lang="de-DE" sz="1100" b="1" dirty="0" err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Procedures</a:t>
                </a:r>
                <a:r>
                  <a:rPr lang="de-DE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 Design</a:t>
                </a:r>
                <a:endParaRPr lang="en-US" sz="1000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C51D8951-EBB5-A076-BC0B-661FFF082884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38289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2742B2E-0411-5764-3190-0DBBA575C51B}"/>
              </a:ext>
            </a:extLst>
          </p:cNvPr>
          <p:cNvSpPr txBox="1">
            <a:spLocks/>
          </p:cNvSpPr>
          <p:nvPr/>
        </p:nvSpPr>
        <p:spPr>
          <a:xfrm>
            <a:off x="4219417" y="1394984"/>
            <a:ext cx="7894957" cy="4721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100" dirty="0"/>
              <a:t>The </a:t>
            </a:r>
            <a:r>
              <a:rPr lang="en-US" sz="2100" b="1" dirty="0"/>
              <a:t>VCA flight procedure (VFR/IFR) </a:t>
            </a:r>
            <a:r>
              <a:rPr lang="en-US" sz="2100" dirty="0"/>
              <a:t>design specifics:</a:t>
            </a:r>
          </a:p>
          <a:p>
            <a:pPr lvl="1">
              <a:buClr>
                <a:schemeClr val="tx1"/>
              </a:buClr>
            </a:pPr>
            <a:r>
              <a:rPr lang="en-US" sz="1500" dirty="0"/>
              <a:t>Based on VCA performance capability</a:t>
            </a:r>
          </a:p>
          <a:p>
            <a:pPr lvl="1">
              <a:buClr>
                <a:schemeClr val="tx1"/>
              </a:buClr>
            </a:pPr>
            <a:r>
              <a:rPr lang="en-US" sz="1500" dirty="0"/>
              <a:t>VCA approach, departure, and </a:t>
            </a:r>
            <a:r>
              <a:rPr lang="en-US" sz="1500" dirty="0" err="1"/>
              <a:t>en</a:t>
            </a:r>
            <a:r>
              <a:rPr lang="en-US" sz="1500" dirty="0"/>
              <a:t>-route flight paths should be separated from existing airways, </a:t>
            </a:r>
            <a:r>
              <a:rPr lang="en-GB" sz="1500" dirty="0"/>
              <a:t>SIDs, and STARs</a:t>
            </a:r>
          </a:p>
          <a:p>
            <a:pPr lvl="1">
              <a:buClr>
                <a:schemeClr val="tx1"/>
              </a:buClr>
            </a:pPr>
            <a:r>
              <a:rPr lang="en-US" sz="1500" dirty="0"/>
              <a:t>Ensure separation between VCA approach, departure, and </a:t>
            </a:r>
            <a:r>
              <a:rPr lang="en-US" sz="1500" dirty="0" err="1"/>
              <a:t>en</a:t>
            </a:r>
            <a:r>
              <a:rPr lang="en-US" sz="1500" dirty="0"/>
              <a:t>-route flight paths</a:t>
            </a:r>
          </a:p>
          <a:p>
            <a:pPr lvl="2">
              <a:buClr>
                <a:schemeClr val="tx1"/>
              </a:buClr>
            </a:pPr>
            <a:r>
              <a:rPr lang="en-US" sz="1300" dirty="0"/>
              <a:t>For example, approach and departure tracks should maintain a separation angle of 135 degrees</a:t>
            </a:r>
          </a:p>
          <a:p>
            <a:pPr lvl="1">
              <a:buClr>
                <a:schemeClr val="tx1"/>
              </a:buClr>
            </a:pPr>
            <a:r>
              <a:rPr lang="en-US" sz="1500" dirty="0"/>
              <a:t>Approach and departure procedures must consider obstacle limitations and define a minimum</a:t>
            </a:r>
          </a:p>
          <a:p>
            <a:pPr lvl="1">
              <a:buClr>
                <a:schemeClr val="tx1"/>
              </a:buClr>
            </a:pPr>
            <a:r>
              <a:rPr lang="en-GB" sz="1500" dirty="0"/>
              <a:t>Define minimum and maximum </a:t>
            </a:r>
            <a:r>
              <a:rPr lang="en-GB" sz="1500" dirty="0" err="1"/>
              <a:t>en</a:t>
            </a:r>
            <a:r>
              <a:rPr lang="en-GB" sz="1500" dirty="0"/>
              <a:t>-route altitudes</a:t>
            </a:r>
          </a:p>
          <a:p>
            <a:pPr lvl="1">
              <a:buClr>
                <a:schemeClr val="tx1"/>
              </a:buClr>
            </a:pPr>
            <a:r>
              <a:rPr lang="en-US" sz="1500" dirty="0"/>
              <a:t>[……]</a:t>
            </a:r>
          </a:p>
          <a:p>
            <a:pPr lvl="1">
              <a:buClr>
                <a:schemeClr val="tx1"/>
              </a:buClr>
            </a:pPr>
            <a:r>
              <a:rPr lang="en-US" sz="1500" dirty="0"/>
              <a:t>Operating minima based on flight conditions and obstacle clearance requirements</a:t>
            </a:r>
          </a:p>
          <a:p>
            <a:pPr lvl="1">
              <a:buClr>
                <a:schemeClr val="tx1"/>
              </a:buClr>
            </a:pPr>
            <a:r>
              <a:rPr lang="en-US" sz="1500" dirty="0"/>
              <a:t>Define the Take-off Decision Point (TDP), Landing Decision Point (LDP), and Missed Approach Point (</a:t>
            </a:r>
            <a:r>
              <a:rPr lang="en-US" sz="1500" dirty="0" err="1"/>
              <a:t>MAPt</a:t>
            </a:r>
            <a:r>
              <a:rPr lang="en-US" sz="1500" dirty="0"/>
              <a:t>)</a:t>
            </a:r>
          </a:p>
          <a:p>
            <a:pPr lvl="1">
              <a:buClr>
                <a:schemeClr val="tx1"/>
              </a:buClr>
            </a:pPr>
            <a:r>
              <a:rPr lang="en-US" sz="1500" dirty="0"/>
              <a:t>Ensure compatibility with </a:t>
            </a:r>
            <a:r>
              <a:rPr lang="de-DE" sz="1600" dirty="0" err="1"/>
              <a:t>Continuous</a:t>
            </a:r>
            <a:r>
              <a:rPr lang="de-DE" sz="1600" dirty="0"/>
              <a:t> Safe Flight and Landing </a:t>
            </a:r>
            <a:r>
              <a:rPr lang="de-DE" sz="1600" dirty="0" err="1"/>
              <a:t>requirements</a:t>
            </a:r>
            <a:r>
              <a:rPr lang="de-DE" sz="1600" dirty="0"/>
              <a:t> (</a:t>
            </a:r>
            <a:r>
              <a:rPr lang="en-US" sz="1500" dirty="0"/>
              <a:t>CSFL) requirement</a:t>
            </a:r>
          </a:p>
          <a:p>
            <a:pPr lvl="1">
              <a:buClr>
                <a:schemeClr val="tx1"/>
              </a:buClr>
            </a:pPr>
            <a:endParaRPr lang="en-US" sz="1500" dirty="0"/>
          </a:p>
          <a:p>
            <a:pPr lvl="1">
              <a:buClr>
                <a:schemeClr val="tx1"/>
              </a:buClr>
            </a:pPr>
            <a:endParaRPr lang="en-US" sz="1400" dirty="0"/>
          </a:p>
          <a:p>
            <a:pPr marL="0" indent="0">
              <a:buClr>
                <a:schemeClr val="tx1"/>
              </a:buClr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Clr>
                <a:schemeClr val="tx1"/>
              </a:buClr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CC9A54-548C-590C-1A78-AD49FD038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746" y="440713"/>
            <a:ext cx="7033368" cy="409290"/>
          </a:xfrm>
        </p:spPr>
        <p:txBody>
          <a:bodyPr/>
          <a:lstStyle/>
          <a:p>
            <a:r>
              <a:rPr lang="de-DE" dirty="0"/>
              <a:t>Flight </a:t>
            </a:r>
            <a:r>
              <a:rPr lang="de-DE" dirty="0" err="1"/>
              <a:t>Procedures</a:t>
            </a:r>
            <a:r>
              <a:rPr lang="de-DE" dirty="0"/>
              <a:t> Design (IFR/VFR)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1B60A7-1239-6D30-7151-D9D3609A5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8CADE4-4824-9337-F540-CEA23040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13</a:t>
            </a:fld>
            <a:endParaRPr lang="fr-FR"/>
          </a:p>
        </p:txBody>
      </p:sp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2165EFA7-CA33-AA96-12BC-6438A11391CB}"/>
              </a:ext>
            </a:extLst>
          </p:cNvPr>
          <p:cNvSpPr/>
          <p:nvPr/>
        </p:nvSpPr>
        <p:spPr>
          <a:xfrm rot="16200000">
            <a:off x="-561075" y="1757147"/>
            <a:ext cx="5349368" cy="4211622"/>
          </a:xfrm>
          <a:prstGeom prst="roundRect">
            <a:avLst>
              <a:gd name="adj" fmla="val 20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	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0A5BC740-161A-042F-028C-F6DD00F6CEA2}"/>
              </a:ext>
            </a:extLst>
          </p:cNvPr>
          <p:cNvGrpSpPr/>
          <p:nvPr/>
        </p:nvGrpSpPr>
        <p:grpSpPr>
          <a:xfrm>
            <a:off x="173182" y="1223785"/>
            <a:ext cx="3817244" cy="3819425"/>
            <a:chOff x="210676" y="1223785"/>
            <a:chExt cx="3817244" cy="3819425"/>
          </a:xfrm>
        </p:grpSpPr>
        <p:grpSp>
          <p:nvGrpSpPr>
            <p:cNvPr id="9" name="Group 3">
              <a:extLst>
                <a:ext uri="{FF2B5EF4-FFF2-40B4-BE49-F238E27FC236}">
                  <a16:creationId xmlns:a16="http://schemas.microsoft.com/office/drawing/2014/main" id="{86802E32-8521-D20D-0060-1093D7383869}"/>
                </a:ext>
              </a:extLst>
            </p:cNvPr>
            <p:cNvGrpSpPr/>
            <p:nvPr/>
          </p:nvGrpSpPr>
          <p:grpSpPr>
            <a:xfrm>
              <a:off x="210676" y="1345686"/>
              <a:ext cx="3817244" cy="3697524"/>
              <a:chOff x="210676" y="1345686"/>
              <a:chExt cx="3817244" cy="3697524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4EC5D77-9A90-2EC8-F1F2-227B16382FDE}"/>
                  </a:ext>
                </a:extLst>
              </p:cNvPr>
              <p:cNvGrpSpPr/>
              <p:nvPr/>
            </p:nvGrpSpPr>
            <p:grpSpPr>
              <a:xfrm>
                <a:off x="923427" y="3286329"/>
                <a:ext cx="3104493" cy="1756881"/>
                <a:chOff x="507774" y="3866877"/>
                <a:chExt cx="4040438" cy="2286547"/>
              </a:xfrm>
            </p:grpSpPr>
            <p:pic>
              <p:nvPicPr>
                <p:cNvPr id="17" name="Picture 5">
                  <a:extLst>
                    <a:ext uri="{FF2B5EF4-FFF2-40B4-BE49-F238E27FC236}">
                      <a16:creationId xmlns:a16="http://schemas.microsoft.com/office/drawing/2014/main" id="{0D4602D5-8FC4-2C86-0AF7-5A059A5A2B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t="11978" b="3102"/>
                <a:stretch/>
              </p:blipFill>
              <p:spPr>
                <a:xfrm>
                  <a:off x="507774" y="3866877"/>
                  <a:ext cx="4040438" cy="2286547"/>
                </a:xfrm>
                <a:prstGeom prst="roundRect">
                  <a:avLst>
                    <a:gd name="adj" fmla="val 6409"/>
                  </a:avLst>
                </a:prstGeom>
              </p:spPr>
            </p:pic>
            <p:sp>
              <p:nvSpPr>
                <p:cNvPr id="18" name="TextBox 7">
                  <a:extLst>
                    <a:ext uri="{FF2B5EF4-FFF2-40B4-BE49-F238E27FC236}">
                      <a16:creationId xmlns:a16="http://schemas.microsoft.com/office/drawing/2014/main" id="{46463A0B-FB87-49FD-3AED-0B02A2CB2934}"/>
                    </a:ext>
                  </a:extLst>
                </p:cNvPr>
                <p:cNvSpPr txBox="1"/>
                <p:nvPr/>
              </p:nvSpPr>
              <p:spPr>
                <a:xfrm>
                  <a:off x="3536412" y="5738560"/>
                  <a:ext cx="801823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900" dirty="0">
                      <a:solidFill>
                        <a:schemeClr val="bg1"/>
                      </a:solidFill>
                    </a:rPr>
                    <a:t>©</a:t>
                  </a:r>
                  <a:r>
                    <a:rPr lang="en-GB" sz="900" dirty="0" err="1">
                      <a:solidFill>
                        <a:schemeClr val="bg1"/>
                      </a:solidFill>
                    </a:rPr>
                    <a:t>Volocopter</a:t>
                  </a:r>
                  <a:endParaRPr lang="en-GB" sz="9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3D4F1983-40A0-A9AA-5663-DF3235660DCE}"/>
                  </a:ext>
                </a:extLst>
              </p:cNvPr>
              <p:cNvGrpSpPr/>
              <p:nvPr/>
            </p:nvGrpSpPr>
            <p:grpSpPr>
              <a:xfrm>
                <a:off x="898036" y="1345686"/>
                <a:ext cx="3123240" cy="1756881"/>
                <a:chOff x="577595" y="785705"/>
                <a:chExt cx="4061502" cy="2284671"/>
              </a:xfrm>
            </p:grpSpPr>
            <p:pic>
              <p:nvPicPr>
                <p:cNvPr id="15" name="Picture 6">
                  <a:extLst>
                    <a:ext uri="{FF2B5EF4-FFF2-40B4-BE49-F238E27FC236}">
                      <a16:creationId xmlns:a16="http://schemas.microsoft.com/office/drawing/2014/main" id="{0A556814-7311-E917-B69A-AC852BCD4F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595" y="785705"/>
                  <a:ext cx="4061502" cy="2284671"/>
                </a:xfrm>
                <a:prstGeom prst="roundRect">
                  <a:avLst>
                    <a:gd name="adj" fmla="val 5782"/>
                  </a:avLst>
                </a:prstGeom>
              </p:spPr>
            </p:pic>
            <p:sp>
              <p:nvSpPr>
                <p:cNvPr id="16" name="TextBox 9">
                  <a:extLst>
                    <a:ext uri="{FF2B5EF4-FFF2-40B4-BE49-F238E27FC236}">
                      <a16:creationId xmlns:a16="http://schemas.microsoft.com/office/drawing/2014/main" id="{51FDB83D-E52D-D23B-BF11-E3027C030072}"/>
                    </a:ext>
                  </a:extLst>
                </p:cNvPr>
                <p:cNvSpPr txBox="1"/>
                <p:nvPr/>
              </p:nvSpPr>
              <p:spPr>
                <a:xfrm>
                  <a:off x="3962034" y="2727734"/>
                  <a:ext cx="508473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900" dirty="0">
                      <a:solidFill>
                        <a:schemeClr val="bg1"/>
                      </a:solidFill>
                    </a:rPr>
                    <a:t>©Wisk</a:t>
                  </a:r>
                </a:p>
              </p:txBody>
            </p:sp>
          </p:grpSp>
          <p:sp>
            <p:nvSpPr>
              <p:cNvPr id="14" name="TextBox 17">
                <a:extLst>
                  <a:ext uri="{FF2B5EF4-FFF2-40B4-BE49-F238E27FC236}">
                    <a16:creationId xmlns:a16="http://schemas.microsoft.com/office/drawing/2014/main" id="{3D4F0326-09D9-27A9-352B-6F83E4A6479E}"/>
                  </a:ext>
                </a:extLst>
              </p:cNvPr>
              <p:cNvSpPr txBox="1"/>
              <p:nvPr/>
            </p:nvSpPr>
            <p:spPr>
              <a:xfrm rot="16200000">
                <a:off x="-1059256" y="2882736"/>
                <a:ext cx="30630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Reference Aircraft</a:t>
                </a:r>
              </a:p>
            </p:txBody>
          </p:sp>
        </p:grpSp>
        <p:sp>
          <p:nvSpPr>
            <p:cNvPr id="10" name="Oval 19">
              <a:extLst>
                <a:ext uri="{FF2B5EF4-FFF2-40B4-BE49-F238E27FC236}">
                  <a16:creationId xmlns:a16="http://schemas.microsoft.com/office/drawing/2014/main" id="{5BEF08E4-325A-A3D4-E95E-6F7C8A00ADD4}"/>
                </a:ext>
              </a:extLst>
            </p:cNvPr>
            <p:cNvSpPr/>
            <p:nvPr/>
          </p:nvSpPr>
          <p:spPr>
            <a:xfrm>
              <a:off x="743421" y="1223785"/>
              <a:ext cx="409575" cy="4095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1</a:t>
              </a:r>
            </a:p>
          </p:txBody>
        </p:sp>
        <p:sp>
          <p:nvSpPr>
            <p:cNvPr id="11" name="Oval 20">
              <a:extLst>
                <a:ext uri="{FF2B5EF4-FFF2-40B4-BE49-F238E27FC236}">
                  <a16:creationId xmlns:a16="http://schemas.microsoft.com/office/drawing/2014/main" id="{AA348A80-5CD8-C15B-6EA3-58B10987506C}"/>
                </a:ext>
              </a:extLst>
            </p:cNvPr>
            <p:cNvSpPr/>
            <p:nvPr/>
          </p:nvSpPr>
          <p:spPr>
            <a:xfrm>
              <a:off x="794679" y="3176919"/>
              <a:ext cx="409575" cy="4095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2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3585E7-89EB-7599-1CB4-36CBC46DB3A5}"/>
              </a:ext>
            </a:extLst>
          </p:cNvPr>
          <p:cNvGrpSpPr/>
          <p:nvPr/>
        </p:nvGrpSpPr>
        <p:grpSpPr>
          <a:xfrm>
            <a:off x="515007" y="5228549"/>
            <a:ext cx="3459924" cy="1162726"/>
            <a:chOff x="515007" y="5228549"/>
            <a:chExt cx="3459924" cy="1162726"/>
          </a:xfrm>
        </p:grpSpPr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A00E85AC-A7F2-2A57-449B-F1F62D655C9C}"/>
                </a:ext>
              </a:extLst>
            </p:cNvPr>
            <p:cNvGrpSpPr/>
            <p:nvPr/>
          </p:nvGrpSpPr>
          <p:grpSpPr>
            <a:xfrm>
              <a:off x="515007" y="5228549"/>
              <a:ext cx="3459924" cy="1162726"/>
              <a:chOff x="5600700" y="3864276"/>
              <a:chExt cx="5638800" cy="1894948"/>
            </a:xfrm>
          </p:grpSpPr>
          <p:pic>
            <p:nvPicPr>
              <p:cNvPr id="22" name="Picture 14">
                <a:extLst>
                  <a:ext uri="{FF2B5EF4-FFF2-40B4-BE49-F238E27FC236}">
                    <a16:creationId xmlns:a16="http://schemas.microsoft.com/office/drawing/2014/main" id="{6E6A6105-E13B-1AD8-CDBF-A93752CCD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0700" y="3864276"/>
                <a:ext cx="5334000" cy="159014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3" name="Picture 15">
                <a:extLst>
                  <a:ext uri="{FF2B5EF4-FFF2-40B4-BE49-F238E27FC236}">
                    <a16:creationId xmlns:a16="http://schemas.microsoft.com/office/drawing/2014/main" id="{44E855B5-3369-F77E-6286-4592486AAD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53100" y="4016676"/>
                <a:ext cx="5334000" cy="159014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4" name="Picture 16">
                <a:extLst>
                  <a:ext uri="{FF2B5EF4-FFF2-40B4-BE49-F238E27FC236}">
                    <a16:creationId xmlns:a16="http://schemas.microsoft.com/office/drawing/2014/main" id="{B90DA3B9-82CE-BA75-4BF6-53F926B6F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05500" y="4169076"/>
                <a:ext cx="5334000" cy="159014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06B01D99-67E0-D9AB-2CC5-54F922FC7B1A}"/>
                </a:ext>
              </a:extLst>
            </p:cNvPr>
            <p:cNvSpPr txBox="1"/>
            <p:nvPr/>
          </p:nvSpPr>
          <p:spPr>
            <a:xfrm>
              <a:off x="834675" y="5595523"/>
              <a:ext cx="15808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VFR/IFR</a:t>
              </a:r>
            </a:p>
          </p:txBody>
        </p:sp>
      </p:grpSp>
      <p:grpSp>
        <p:nvGrpSpPr>
          <p:cNvPr id="25" name="Group 2">
            <a:extLst>
              <a:ext uri="{FF2B5EF4-FFF2-40B4-BE49-F238E27FC236}">
                <a16:creationId xmlns:a16="http://schemas.microsoft.com/office/drawing/2014/main" id="{2DA3DA70-175C-7688-F711-3436CE954B5A}"/>
              </a:ext>
            </a:extLst>
          </p:cNvPr>
          <p:cNvGrpSpPr/>
          <p:nvPr/>
        </p:nvGrpSpPr>
        <p:grpSpPr>
          <a:xfrm>
            <a:off x="5887574" y="5632698"/>
            <a:ext cx="5389211" cy="967031"/>
            <a:chOff x="-238124" y="5693768"/>
            <a:chExt cx="5316816" cy="967031"/>
          </a:xfrm>
        </p:grpSpPr>
        <p:sp>
          <p:nvSpPr>
            <p:cNvPr id="26" name="Rectangle: Rounded Corners 3">
              <a:extLst>
                <a:ext uri="{FF2B5EF4-FFF2-40B4-BE49-F238E27FC236}">
                  <a16:creationId xmlns:a16="http://schemas.microsoft.com/office/drawing/2014/main" id="{88C303A5-B486-F1AA-D043-A1FBA3960C2D}"/>
                </a:ext>
              </a:extLst>
            </p:cNvPr>
            <p:cNvSpPr/>
            <p:nvPr/>
          </p:nvSpPr>
          <p:spPr>
            <a:xfrm>
              <a:off x="-238124" y="5706692"/>
              <a:ext cx="4011974" cy="954107"/>
            </a:xfrm>
            <a:prstGeom prst="roundRect">
              <a:avLst>
                <a:gd name="adj" fmla="val 1384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dirty="0">
                  <a:solidFill>
                    <a:schemeClr val="tx1"/>
                  </a:solidFill>
                </a:rPr>
                <a:t>	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27" name="Picture 10">
              <a:extLst>
                <a:ext uri="{FF2B5EF4-FFF2-40B4-BE49-F238E27FC236}">
                  <a16:creationId xmlns:a16="http://schemas.microsoft.com/office/drawing/2014/main" id="{3434F57D-FD08-4BF0-5EF0-3C7AE1C0E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79117" y="5771258"/>
              <a:ext cx="659481" cy="659481"/>
            </a:xfrm>
            <a:prstGeom prst="rect">
              <a:avLst/>
            </a:prstGeom>
          </p:spPr>
        </p:pic>
        <p:sp>
          <p:nvSpPr>
            <p:cNvPr id="28" name="TextBox 12">
              <a:extLst>
                <a:ext uri="{FF2B5EF4-FFF2-40B4-BE49-F238E27FC236}">
                  <a16:creationId xmlns:a16="http://schemas.microsoft.com/office/drawing/2014/main" id="{EEF7B9A4-9BA8-6A13-CBA3-C4E8F8F5AAF0}"/>
                </a:ext>
              </a:extLst>
            </p:cNvPr>
            <p:cNvSpPr txBox="1"/>
            <p:nvPr/>
          </p:nvSpPr>
          <p:spPr>
            <a:xfrm>
              <a:off x="606854" y="5693768"/>
              <a:ext cx="14125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Iterative </a:t>
              </a:r>
              <a:r>
                <a:rPr lang="de-DE" sz="12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Process</a:t>
              </a:r>
              <a:endParaRPr lang="en-GB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829A8F3E-39F0-55EB-ECAC-B76FF8282938}"/>
                </a:ext>
              </a:extLst>
            </p:cNvPr>
            <p:cNvSpPr txBox="1"/>
            <p:nvPr/>
          </p:nvSpPr>
          <p:spPr>
            <a:xfrm>
              <a:off x="625027" y="5972140"/>
              <a:ext cx="4453665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Vertiport Location	</a:t>
              </a:r>
            </a:p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Flight Procedure Design</a:t>
              </a:r>
            </a:p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		Airspace Design </a:t>
              </a:r>
            </a:p>
          </p:txBody>
        </p:sp>
        <p:pic>
          <p:nvPicPr>
            <p:cNvPr id="30" name="Picture 15">
              <a:extLst>
                <a:ext uri="{FF2B5EF4-FFF2-40B4-BE49-F238E27FC236}">
                  <a16:creationId xmlns:a16="http://schemas.microsoft.com/office/drawing/2014/main" id="{F1AD8883-6E79-6838-AC98-3F105B4EA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1848522" y="6049260"/>
              <a:ext cx="154284" cy="154284"/>
            </a:xfrm>
            <a:prstGeom prst="rect">
              <a:avLst/>
            </a:prstGeom>
          </p:spPr>
        </p:pic>
        <p:pic>
          <p:nvPicPr>
            <p:cNvPr id="31" name="Picture 16">
              <a:extLst>
                <a:ext uri="{FF2B5EF4-FFF2-40B4-BE49-F238E27FC236}">
                  <a16:creationId xmlns:a16="http://schemas.microsoft.com/office/drawing/2014/main" id="{B0AE9A75-6344-3118-634E-ADB3B8996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3062167" y="6227207"/>
              <a:ext cx="154284" cy="154284"/>
            </a:xfrm>
            <a:prstGeom prst="rect">
              <a:avLst/>
            </a:prstGeom>
          </p:spPr>
        </p:pic>
        <p:pic>
          <p:nvPicPr>
            <p:cNvPr id="32" name="Picture 17">
              <a:extLst>
                <a:ext uri="{FF2B5EF4-FFF2-40B4-BE49-F238E27FC236}">
                  <a16:creationId xmlns:a16="http://schemas.microsoft.com/office/drawing/2014/main" id="{78F39DD2-5D25-5F01-2267-548A77E70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 flipH="1">
              <a:off x="2357456" y="6333253"/>
              <a:ext cx="154284" cy="154284"/>
            </a:xfrm>
            <a:prstGeom prst="rect">
              <a:avLst/>
            </a:prstGeom>
          </p:spPr>
        </p:pic>
        <p:pic>
          <p:nvPicPr>
            <p:cNvPr id="33" name="Picture 18">
              <a:extLst>
                <a:ext uri="{FF2B5EF4-FFF2-40B4-BE49-F238E27FC236}">
                  <a16:creationId xmlns:a16="http://schemas.microsoft.com/office/drawing/2014/main" id="{B599CDB1-5A1D-AE22-DC5A-341AF0475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 flipH="1">
              <a:off x="1336957" y="6191163"/>
              <a:ext cx="154284" cy="154284"/>
            </a:xfrm>
            <a:prstGeom prst="rect">
              <a:avLst/>
            </a:prstGeom>
          </p:spPr>
        </p:pic>
      </p:grpSp>
      <p:sp>
        <p:nvSpPr>
          <p:cNvPr id="34" name="TextBox 8">
            <a:extLst>
              <a:ext uri="{FF2B5EF4-FFF2-40B4-BE49-F238E27FC236}">
                <a16:creationId xmlns:a16="http://schemas.microsoft.com/office/drawing/2014/main" id="{C0FF5DBE-485E-2902-D85B-A7415DD62F13}"/>
              </a:ext>
            </a:extLst>
          </p:cNvPr>
          <p:cNvSpPr txBox="1"/>
          <p:nvPr/>
        </p:nvSpPr>
        <p:spPr>
          <a:xfrm>
            <a:off x="961972" y="2713597"/>
            <a:ext cx="514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IFR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DE957EE5-B12C-FA56-E818-2ABE1E90CDD2}"/>
              </a:ext>
            </a:extLst>
          </p:cNvPr>
          <p:cNvSpPr txBox="1"/>
          <p:nvPr/>
        </p:nvSpPr>
        <p:spPr>
          <a:xfrm>
            <a:off x="961971" y="4681325"/>
            <a:ext cx="1630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Prescribed VFR</a:t>
            </a:r>
          </a:p>
        </p:txBody>
      </p:sp>
      <p:grpSp>
        <p:nvGrpSpPr>
          <p:cNvPr id="49" name="Group 20">
            <a:extLst>
              <a:ext uri="{FF2B5EF4-FFF2-40B4-BE49-F238E27FC236}">
                <a16:creationId xmlns:a16="http://schemas.microsoft.com/office/drawing/2014/main" id="{980E13CF-1525-60F4-C8BF-8B9F890B078D}"/>
              </a:ext>
            </a:extLst>
          </p:cNvPr>
          <p:cNvGrpSpPr/>
          <p:nvPr/>
        </p:nvGrpSpPr>
        <p:grpSpPr>
          <a:xfrm>
            <a:off x="279453" y="234554"/>
            <a:ext cx="1556893" cy="725891"/>
            <a:chOff x="1049229" y="1444535"/>
            <a:chExt cx="2442881" cy="1272478"/>
          </a:xfrm>
        </p:grpSpPr>
        <p:grpSp>
          <p:nvGrpSpPr>
            <p:cNvPr id="50" name="Group 36">
              <a:extLst>
                <a:ext uri="{FF2B5EF4-FFF2-40B4-BE49-F238E27FC236}">
                  <a16:creationId xmlns:a16="http://schemas.microsoft.com/office/drawing/2014/main" id="{86FC5629-31BE-450C-C63C-9830C193D7FB}"/>
                </a:ext>
              </a:extLst>
            </p:cNvPr>
            <p:cNvGrpSpPr/>
            <p:nvPr/>
          </p:nvGrpSpPr>
          <p:grpSpPr>
            <a:xfrm>
              <a:off x="1155323" y="1574340"/>
              <a:ext cx="2336787" cy="1142673"/>
              <a:chOff x="466712" y="1517339"/>
              <a:chExt cx="2336787" cy="766046"/>
            </a:xfrm>
          </p:grpSpPr>
          <p:sp>
            <p:nvSpPr>
              <p:cNvPr id="52" name="Rectangle: Rounded Corners 39">
                <a:extLst>
                  <a:ext uri="{FF2B5EF4-FFF2-40B4-BE49-F238E27FC236}">
                    <a16:creationId xmlns:a16="http://schemas.microsoft.com/office/drawing/2014/main" id="{A92ADAF5-C737-873E-9915-6C17FBFA9763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53" name="TextBox 44">
                <a:extLst>
                  <a:ext uri="{FF2B5EF4-FFF2-40B4-BE49-F238E27FC236}">
                    <a16:creationId xmlns:a16="http://schemas.microsoft.com/office/drawing/2014/main" id="{938ABABB-E93B-10BC-A9AE-C9D22FC086B8}"/>
                  </a:ext>
                </a:extLst>
              </p:cNvPr>
              <p:cNvSpPr txBox="1"/>
              <p:nvPr/>
            </p:nvSpPr>
            <p:spPr>
              <a:xfrm>
                <a:off x="466712" y="1699477"/>
                <a:ext cx="2336785" cy="5063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de-DE" sz="1100" b="1" dirty="0" err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Airspace</a:t>
                </a:r>
                <a:r>
                  <a:rPr lang="de-DE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 &amp; </a:t>
                </a:r>
                <a:r>
                  <a:rPr lang="de-DE" sz="1100" b="1" dirty="0" err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Procedures</a:t>
                </a:r>
                <a:r>
                  <a:rPr lang="de-DE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 Design</a:t>
                </a:r>
                <a:endParaRPr lang="en-US" sz="1000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51" name="Oval 17">
              <a:extLst>
                <a:ext uri="{FF2B5EF4-FFF2-40B4-BE49-F238E27FC236}">
                  <a16:creationId xmlns:a16="http://schemas.microsoft.com/office/drawing/2014/main" id="{25C6147B-8F68-7AE4-63B4-4D1BDAEC57A3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  <a:endParaRPr lang="en-GB" dirty="0"/>
            </a:p>
          </p:txBody>
        </p: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B519E520-A598-5B13-1E8F-1804672819BB}"/>
              </a:ext>
            </a:extLst>
          </p:cNvPr>
          <p:cNvGrpSpPr/>
          <p:nvPr/>
        </p:nvGrpSpPr>
        <p:grpSpPr>
          <a:xfrm>
            <a:off x="4962228" y="996942"/>
            <a:ext cx="5488769" cy="2125436"/>
            <a:chOff x="4962228" y="996942"/>
            <a:chExt cx="5488769" cy="2125436"/>
          </a:xfrm>
        </p:grpSpPr>
        <p:pic>
          <p:nvPicPr>
            <p:cNvPr id="46" name="Grafik 45">
              <a:extLst>
                <a:ext uri="{FF2B5EF4-FFF2-40B4-BE49-F238E27FC236}">
                  <a16:creationId xmlns:a16="http://schemas.microsoft.com/office/drawing/2014/main" id="{EEB9BC97-CD09-1163-6E47-232D6728C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67016" y="1142454"/>
              <a:ext cx="5283981" cy="1979924"/>
            </a:xfrm>
            <a:prstGeom prst="rect">
              <a:avLst/>
            </a:prstGeom>
          </p:spPr>
        </p:pic>
        <p:sp>
          <p:nvSpPr>
            <p:cNvPr id="64" name="Oval 19">
              <a:extLst>
                <a:ext uri="{FF2B5EF4-FFF2-40B4-BE49-F238E27FC236}">
                  <a16:creationId xmlns:a16="http://schemas.microsoft.com/office/drawing/2014/main" id="{4431BFAD-0233-C179-B29B-80C8F37E3E6A}"/>
                </a:ext>
              </a:extLst>
            </p:cNvPr>
            <p:cNvSpPr/>
            <p:nvPr/>
          </p:nvSpPr>
          <p:spPr>
            <a:xfrm>
              <a:off x="4962228" y="996942"/>
              <a:ext cx="409575" cy="4095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1</a:t>
              </a:r>
            </a:p>
          </p:txBody>
        </p: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CFC656A4-575F-470F-BEDD-AA113D213952}"/>
              </a:ext>
            </a:extLst>
          </p:cNvPr>
          <p:cNvGrpSpPr/>
          <p:nvPr/>
        </p:nvGrpSpPr>
        <p:grpSpPr>
          <a:xfrm>
            <a:off x="4937159" y="3170120"/>
            <a:ext cx="5586414" cy="2329990"/>
            <a:chOff x="4937159" y="3170120"/>
            <a:chExt cx="5586414" cy="2329990"/>
          </a:xfrm>
        </p:grpSpPr>
        <p:pic>
          <p:nvPicPr>
            <p:cNvPr id="48" name="Grafik 47">
              <a:extLst>
                <a:ext uri="{FF2B5EF4-FFF2-40B4-BE49-F238E27FC236}">
                  <a16:creationId xmlns:a16="http://schemas.microsoft.com/office/drawing/2014/main" id="{6F0DDC97-97C6-642D-E206-FADA984F3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1947" y="3283932"/>
              <a:ext cx="5381626" cy="2216178"/>
            </a:xfrm>
            <a:prstGeom prst="roundRect">
              <a:avLst>
                <a:gd name="adj" fmla="val 3487"/>
              </a:avLst>
            </a:prstGeom>
          </p:spPr>
        </p:pic>
        <p:sp>
          <p:nvSpPr>
            <p:cNvPr id="65" name="Oval 20">
              <a:extLst>
                <a:ext uri="{FF2B5EF4-FFF2-40B4-BE49-F238E27FC236}">
                  <a16:creationId xmlns:a16="http://schemas.microsoft.com/office/drawing/2014/main" id="{2F09D45B-6BF1-3836-557A-2519B7CFADE0}"/>
                </a:ext>
              </a:extLst>
            </p:cNvPr>
            <p:cNvSpPr/>
            <p:nvPr/>
          </p:nvSpPr>
          <p:spPr>
            <a:xfrm>
              <a:off x="4937159" y="3170120"/>
              <a:ext cx="409575" cy="409575"/>
            </a:xfrm>
            <a:prstGeom prst="flowChartConnector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207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956C17-5B0A-9431-6863-8218B384E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FE15DF8-1BD7-9F4B-D21E-9D0915953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14</a:t>
            </a:fld>
            <a:endParaRPr lang="fr-FR"/>
          </a:p>
        </p:txBody>
      </p:sp>
      <p:grpSp>
        <p:nvGrpSpPr>
          <p:cNvPr id="6" name="Group 22">
            <a:extLst>
              <a:ext uri="{FF2B5EF4-FFF2-40B4-BE49-F238E27FC236}">
                <a16:creationId xmlns:a16="http://schemas.microsoft.com/office/drawing/2014/main" id="{534D17F5-59E1-5066-7B00-C48702DCB045}"/>
              </a:ext>
            </a:extLst>
          </p:cNvPr>
          <p:cNvGrpSpPr/>
          <p:nvPr/>
        </p:nvGrpSpPr>
        <p:grpSpPr>
          <a:xfrm>
            <a:off x="453904" y="379043"/>
            <a:ext cx="2392578" cy="1308028"/>
            <a:chOff x="7471739" y="1460550"/>
            <a:chExt cx="2408222" cy="1266250"/>
          </a:xfrm>
        </p:grpSpPr>
        <p:grpSp>
          <p:nvGrpSpPr>
            <p:cNvPr id="7" name="Group 55">
              <a:extLst>
                <a:ext uri="{FF2B5EF4-FFF2-40B4-BE49-F238E27FC236}">
                  <a16:creationId xmlns:a16="http://schemas.microsoft.com/office/drawing/2014/main" id="{E359AAE4-06BF-D841-68F3-0184F6E10D94}"/>
                </a:ext>
              </a:extLst>
            </p:cNvPr>
            <p:cNvGrpSpPr/>
            <p:nvPr/>
          </p:nvGrpSpPr>
          <p:grpSpPr>
            <a:xfrm>
              <a:off x="7547990" y="1575219"/>
              <a:ext cx="2331971" cy="1151581"/>
              <a:chOff x="663206" y="1509265"/>
              <a:chExt cx="2331971" cy="1151581"/>
            </a:xfrm>
          </p:grpSpPr>
          <p:sp>
            <p:nvSpPr>
              <p:cNvPr id="9" name="Rectangle: Rounded Corners 56">
                <a:extLst>
                  <a:ext uri="{FF2B5EF4-FFF2-40B4-BE49-F238E27FC236}">
                    <a16:creationId xmlns:a16="http://schemas.microsoft.com/office/drawing/2014/main" id="{666F8ADE-5386-38B0-0AF8-2B907545F40B}"/>
                  </a:ext>
                </a:extLst>
              </p:cNvPr>
              <p:cNvSpPr/>
              <p:nvPr/>
            </p:nvSpPr>
            <p:spPr>
              <a:xfrm>
                <a:off x="663206" y="1510791"/>
                <a:ext cx="2319065" cy="1150055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10" name="TextBox 57">
                <a:extLst>
                  <a:ext uri="{FF2B5EF4-FFF2-40B4-BE49-F238E27FC236}">
                    <a16:creationId xmlns:a16="http://schemas.microsoft.com/office/drawing/2014/main" id="{7E052C56-6A7C-5DC4-6DB1-1085D25B14A3}"/>
                  </a:ext>
                </a:extLst>
              </p:cNvPr>
              <p:cNvSpPr txBox="1"/>
              <p:nvPr/>
            </p:nvSpPr>
            <p:spPr>
              <a:xfrm>
                <a:off x="676112" y="1509265"/>
                <a:ext cx="2319065" cy="115005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en-GB" sz="20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 </a:t>
                </a:r>
                <a:r>
                  <a:rPr lang="en-GB" sz="24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Traffic Management Services</a:t>
                </a:r>
                <a:endParaRPr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 Display" panose="020B0004020202020204" pitchFamily="34" charset="0"/>
                  <a:ea typeface="Roboto Black" panose="02000000000000000000" pitchFamily="2" charset="0"/>
                </a:endParaRPr>
              </a:p>
            </p:txBody>
          </p:sp>
        </p:grpSp>
        <p:sp>
          <p:nvSpPr>
            <p:cNvPr id="8" name="Oval 19">
              <a:extLst>
                <a:ext uri="{FF2B5EF4-FFF2-40B4-BE49-F238E27FC236}">
                  <a16:creationId xmlns:a16="http://schemas.microsoft.com/office/drawing/2014/main" id="{1E294A50-9D39-1655-0C25-7A37F5DBC172}"/>
                </a:ext>
              </a:extLst>
            </p:cNvPr>
            <p:cNvSpPr/>
            <p:nvPr/>
          </p:nvSpPr>
          <p:spPr>
            <a:xfrm>
              <a:off x="7471739" y="1460550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3</a:t>
              </a:r>
              <a:endParaRPr lang="en-GB"/>
            </a:p>
          </p:txBody>
        </p:sp>
      </p:grp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13A9E473-3FB7-54AC-9624-8935C08B201C}"/>
              </a:ext>
            </a:extLst>
          </p:cNvPr>
          <p:cNvSpPr/>
          <p:nvPr/>
        </p:nvSpPr>
        <p:spPr>
          <a:xfrm>
            <a:off x="635776" y="1815419"/>
            <a:ext cx="11266292" cy="814437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196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What are the relevant traffic management services provided for a vertiport? What are vertiport services, what are ATC services and what are U-space services?  </a:t>
            </a:r>
            <a:endParaRPr lang="en-US" sz="18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6627D3F7-AD8B-1831-E294-1E6C3518390E}"/>
              </a:ext>
            </a:extLst>
          </p:cNvPr>
          <p:cNvSpPr/>
          <p:nvPr/>
        </p:nvSpPr>
        <p:spPr>
          <a:xfrm>
            <a:off x="635776" y="2696097"/>
            <a:ext cx="11266292" cy="814437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196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How is the vertiport capacity planned and managed? How are the flow and capacity managed at the vertiport network level?   </a:t>
            </a:r>
            <a:endParaRPr lang="en-US" sz="18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5E9E707-D6C9-D696-5A55-20E1E7BDE0D3}"/>
              </a:ext>
            </a:extLst>
          </p:cNvPr>
          <p:cNvSpPr/>
          <p:nvPr/>
        </p:nvSpPr>
        <p:spPr>
          <a:xfrm>
            <a:off x="635777" y="3572609"/>
            <a:ext cx="11266292" cy="814437"/>
          </a:xfrm>
          <a:prstGeom prst="roundRect">
            <a:avLst/>
          </a:prstGeom>
          <a:solidFill>
            <a:schemeClr val="bg1">
              <a:lumMod val="75000"/>
              <a:alpha val="50196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What is a vertiport slot? How are the vertiport slots allocated strategically and tactically? </a:t>
            </a:r>
            <a:endParaRPr lang="en-US" sz="18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848186F1-E5E7-C58A-6B6F-6D6DC2DDA252}"/>
              </a:ext>
            </a:extLst>
          </p:cNvPr>
          <p:cNvSpPr/>
          <p:nvPr/>
        </p:nvSpPr>
        <p:spPr>
          <a:xfrm>
            <a:off x="635777" y="4442705"/>
            <a:ext cx="11266292" cy="814437"/>
          </a:xfrm>
          <a:prstGeom prst="roundRect">
            <a:avLst/>
          </a:prstGeom>
          <a:solidFill>
            <a:schemeClr val="bg1">
              <a:lumMod val="75000"/>
              <a:alpha val="50196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How can the A-CDM concept be used as an enabler for efficient vertiport operations? What aspects can be adapted, what changes, if any, need to be made that would lead to a V-CDM adaptation? </a:t>
            </a:r>
            <a:endParaRPr lang="en-US" sz="18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2846A957-1449-1A28-C2E7-ACD82360BA20}"/>
              </a:ext>
            </a:extLst>
          </p:cNvPr>
          <p:cNvSpPr/>
          <p:nvPr/>
        </p:nvSpPr>
        <p:spPr>
          <a:xfrm>
            <a:off x="635776" y="5314340"/>
            <a:ext cx="11266292" cy="814437"/>
          </a:xfrm>
          <a:prstGeom prst="roundRect">
            <a:avLst/>
          </a:prstGeom>
          <a:solidFill>
            <a:schemeClr val="bg1">
              <a:lumMod val="75000"/>
              <a:alpha val="50196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What are the relevant operating procedures for VCA and vertiport operators during contingency situations </a:t>
            </a:r>
            <a:r>
              <a:rPr lang="en-US" sz="1800" b="0" i="0" dirty="0" err="1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en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Calibri" panose="020F0502020204030204" pitchFamily="34" charset="0"/>
              </a:rPr>
              <a:t>-route and near the vertiport? </a:t>
            </a:r>
            <a:endParaRPr lang="en-US" sz="1800" b="0" i="0" dirty="0">
              <a:solidFill>
                <a:srgbClr val="001F59"/>
              </a:solidFill>
              <a:effectLst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67A97266-21B4-FC06-F155-2564E36CF877}"/>
              </a:ext>
            </a:extLst>
          </p:cNvPr>
          <p:cNvSpPr txBox="1"/>
          <p:nvPr/>
        </p:nvSpPr>
        <p:spPr>
          <a:xfrm>
            <a:off x="156035" y="2757322"/>
            <a:ext cx="386447" cy="306467"/>
          </a:xfrm>
          <a:prstGeom prst="roundRect">
            <a:avLst/>
          </a:prstGeom>
          <a:solidFill>
            <a:srgbClr val="79B51D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S2</a:t>
            </a:r>
            <a:endParaRPr lang="en-GB" sz="1200" b="1" dirty="0"/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7EA48CBE-8B6D-5988-DFC0-7BC6B9C590F0}"/>
              </a:ext>
            </a:extLst>
          </p:cNvPr>
          <p:cNvSpPr txBox="1"/>
          <p:nvPr/>
        </p:nvSpPr>
        <p:spPr>
          <a:xfrm>
            <a:off x="156035" y="3112594"/>
            <a:ext cx="386447" cy="306467"/>
          </a:xfrm>
          <a:prstGeom prst="roundRect">
            <a:avLst/>
          </a:prstGeom>
          <a:solidFill>
            <a:srgbClr val="2E8BC0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S4</a:t>
            </a:r>
            <a:endParaRPr lang="en-GB" sz="1200" b="1" dirty="0"/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002381DD-CFBC-05E9-2A3C-A05CFFFF24EC}"/>
              </a:ext>
            </a:extLst>
          </p:cNvPr>
          <p:cNvSpPr txBox="1"/>
          <p:nvPr/>
        </p:nvSpPr>
        <p:spPr>
          <a:xfrm>
            <a:off x="156035" y="5568324"/>
            <a:ext cx="386447" cy="306467"/>
          </a:xfrm>
          <a:prstGeom prst="roundRect">
            <a:avLst/>
          </a:prstGeom>
          <a:solidFill>
            <a:srgbClr val="FD8BA1">
              <a:alpha val="87451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S3</a:t>
            </a:r>
            <a:endParaRPr lang="en-GB" sz="1200" b="1" dirty="0"/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4A15FCF2-EE92-BBEE-4BA4-831878A19275}"/>
              </a:ext>
            </a:extLst>
          </p:cNvPr>
          <p:cNvSpPr txBox="1"/>
          <p:nvPr/>
        </p:nvSpPr>
        <p:spPr>
          <a:xfrm>
            <a:off x="156035" y="4690339"/>
            <a:ext cx="386447" cy="306467"/>
          </a:xfrm>
          <a:prstGeom prst="roundRect">
            <a:avLst/>
          </a:prstGeom>
          <a:solidFill>
            <a:srgbClr val="79B51D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S2</a:t>
            </a:r>
            <a:endParaRPr lang="en-GB" sz="1200" b="1" dirty="0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91D3C2F7-1CED-A0B3-A18C-DBBCA9CCC624}"/>
              </a:ext>
            </a:extLst>
          </p:cNvPr>
          <p:cNvSpPr txBox="1"/>
          <p:nvPr/>
        </p:nvSpPr>
        <p:spPr>
          <a:xfrm>
            <a:off x="156035" y="3641399"/>
            <a:ext cx="386447" cy="306467"/>
          </a:xfrm>
          <a:prstGeom prst="roundRect">
            <a:avLst/>
          </a:prstGeom>
          <a:solidFill>
            <a:srgbClr val="79B51D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S2</a:t>
            </a:r>
            <a:endParaRPr lang="en-GB" sz="1200" b="1" dirty="0"/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FCE071DD-F2CA-F24C-714D-282C422EC74A}"/>
              </a:ext>
            </a:extLst>
          </p:cNvPr>
          <p:cNvSpPr txBox="1"/>
          <p:nvPr/>
        </p:nvSpPr>
        <p:spPr>
          <a:xfrm>
            <a:off x="156035" y="3996671"/>
            <a:ext cx="386447" cy="306467"/>
          </a:xfrm>
          <a:prstGeom prst="roundRect">
            <a:avLst/>
          </a:prstGeom>
          <a:solidFill>
            <a:srgbClr val="2E8BC0">
              <a:alpha val="88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1200" b="1" dirty="0"/>
              <a:t>S4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501410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52887-5F68-E3D4-C9B8-B10625FA1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667" y="447741"/>
            <a:ext cx="7782597" cy="409290"/>
          </a:xfrm>
        </p:spPr>
        <p:txBody>
          <a:bodyPr/>
          <a:lstStyle/>
          <a:p>
            <a:r>
              <a:rPr lang="de-DE" dirty="0"/>
              <a:t>Traffic Management Services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Vertiport</a:t>
            </a:r>
            <a:r>
              <a:rPr lang="de-DE" dirty="0"/>
              <a:t> </a:t>
            </a:r>
            <a:r>
              <a:rPr lang="de-DE" dirty="0" err="1"/>
              <a:t>Operations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3B3F667-3B0B-5BC2-25CE-682FA1A6B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EUREKA Final </a:t>
            </a:r>
            <a:r>
              <a:rPr lang="fr-FR" dirty="0" err="1"/>
              <a:t>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7C51690-1833-A728-BF39-AD59CC70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15</a:t>
            </a:fld>
            <a:endParaRPr lang="fr-FR"/>
          </a:p>
        </p:txBody>
      </p:sp>
      <p:grpSp>
        <p:nvGrpSpPr>
          <p:cNvPr id="6" name="Group 20">
            <a:extLst>
              <a:ext uri="{FF2B5EF4-FFF2-40B4-BE49-F238E27FC236}">
                <a16:creationId xmlns:a16="http://schemas.microsoft.com/office/drawing/2014/main" id="{0AB94700-C0C7-5E0C-8DBA-8B916CCB3B79}"/>
              </a:ext>
            </a:extLst>
          </p:cNvPr>
          <p:cNvGrpSpPr/>
          <p:nvPr/>
        </p:nvGrpSpPr>
        <p:grpSpPr>
          <a:xfrm>
            <a:off x="279453" y="234554"/>
            <a:ext cx="1556893" cy="725891"/>
            <a:chOff x="1049229" y="1444535"/>
            <a:chExt cx="2442881" cy="1272478"/>
          </a:xfrm>
        </p:grpSpPr>
        <p:grpSp>
          <p:nvGrpSpPr>
            <p:cNvPr id="7" name="Group 36">
              <a:extLst>
                <a:ext uri="{FF2B5EF4-FFF2-40B4-BE49-F238E27FC236}">
                  <a16:creationId xmlns:a16="http://schemas.microsoft.com/office/drawing/2014/main" id="{B0FBCE68-286D-E95C-4D3C-A5692F2079A5}"/>
                </a:ext>
              </a:extLst>
            </p:cNvPr>
            <p:cNvGrpSpPr/>
            <p:nvPr/>
          </p:nvGrpSpPr>
          <p:grpSpPr>
            <a:xfrm>
              <a:off x="1155323" y="1574340"/>
              <a:ext cx="2336787" cy="1142673"/>
              <a:chOff x="466712" y="1517339"/>
              <a:chExt cx="2336787" cy="766046"/>
            </a:xfrm>
          </p:grpSpPr>
          <p:sp>
            <p:nvSpPr>
              <p:cNvPr id="9" name="Rectangle: Rounded Corners 39">
                <a:extLst>
                  <a:ext uri="{FF2B5EF4-FFF2-40B4-BE49-F238E27FC236}">
                    <a16:creationId xmlns:a16="http://schemas.microsoft.com/office/drawing/2014/main" id="{6C6579F5-6FC0-AB2B-9C6C-2689B036E0ED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10" name="TextBox 44">
                <a:extLst>
                  <a:ext uri="{FF2B5EF4-FFF2-40B4-BE49-F238E27FC236}">
                    <a16:creationId xmlns:a16="http://schemas.microsoft.com/office/drawing/2014/main" id="{C715A884-B246-A9B7-D5A1-784CE85E23C2}"/>
                  </a:ext>
                </a:extLst>
              </p:cNvPr>
              <p:cNvSpPr txBox="1"/>
              <p:nvPr/>
            </p:nvSpPr>
            <p:spPr>
              <a:xfrm>
                <a:off x="466712" y="1699477"/>
                <a:ext cx="2336785" cy="5063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de-DE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Traffic Management Services</a:t>
                </a:r>
                <a:endParaRPr lang="en-US" sz="1000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B12857CD-33B3-F06D-0845-264330911EB9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  <a:endParaRPr lang="en-GB" dirty="0"/>
            </a:p>
          </p:txBody>
        </p:sp>
      </p:grpSp>
      <p:sp>
        <p:nvSpPr>
          <p:cNvPr id="11" name="Textfeld 10">
            <a:extLst>
              <a:ext uri="{FF2B5EF4-FFF2-40B4-BE49-F238E27FC236}">
                <a16:creationId xmlns:a16="http://schemas.microsoft.com/office/drawing/2014/main" id="{F429BC2D-DB1A-3139-8F8E-6BCC5F954583}"/>
              </a:ext>
            </a:extLst>
          </p:cNvPr>
          <p:cNvSpPr txBox="1"/>
          <p:nvPr/>
        </p:nvSpPr>
        <p:spPr>
          <a:xfrm>
            <a:off x="347069" y="1189478"/>
            <a:ext cx="10446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Traffic Management Services are a combination of digital tools and operational procedures designed to enable IAM operations at and around vertiports. </a:t>
            </a:r>
          </a:p>
          <a:p>
            <a:endParaRPr lang="en-GB" dirty="0"/>
          </a:p>
          <a:p>
            <a:r>
              <a:rPr lang="en-GB" dirty="0"/>
              <a:t>The traffic management services relevant to vertiport operations </a:t>
            </a:r>
            <a:r>
              <a:rPr lang="en-GB"/>
              <a:t>span three distinct</a:t>
            </a:r>
            <a:r>
              <a:rPr lang="en-GB" dirty="0"/>
              <a:t> </a:t>
            </a:r>
            <a:r>
              <a:rPr lang="en-GB"/>
              <a:t>but interrelated domains.</a:t>
            </a:r>
            <a:endParaRPr lang="en-GB" dirty="0"/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C44C857A-D1B9-D560-55AA-13A6FDB9C8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8325423"/>
              </p:ext>
            </p:extLst>
          </p:nvPr>
        </p:nvGraphicFramePr>
        <p:xfrm>
          <a:off x="1091707" y="2594628"/>
          <a:ext cx="9866775" cy="2870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feld 16">
            <a:extLst>
              <a:ext uri="{FF2B5EF4-FFF2-40B4-BE49-F238E27FC236}">
                <a16:creationId xmlns:a16="http://schemas.microsoft.com/office/drawing/2014/main" id="{D3E15B80-8D24-B3D0-15DF-F66A9DFDBC5A}"/>
              </a:ext>
            </a:extLst>
          </p:cNvPr>
          <p:cNvSpPr txBox="1"/>
          <p:nvPr/>
        </p:nvSpPr>
        <p:spPr>
          <a:xfrm>
            <a:off x="411384" y="5668522"/>
            <a:ext cx="113692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These services </a:t>
            </a:r>
            <a:r>
              <a:rPr lang="en-GB" sz="1600" b="1" dirty="0"/>
              <a:t>operate in parallel </a:t>
            </a:r>
            <a:r>
              <a:rPr lang="en-GB" sz="1600" dirty="0"/>
              <a:t>and must be </a:t>
            </a:r>
            <a:r>
              <a:rPr lang="en-GB" sz="1600" b="1" dirty="0"/>
              <a:t>coordinated through shared digital infrastructure </a:t>
            </a:r>
            <a:r>
              <a:rPr lang="en-GB" sz="1600" dirty="0"/>
              <a:t>to ensure safe and efficient VCA operations. 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232973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944854-7A99-A960-5214-E513A0F3D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546" y="429878"/>
            <a:ext cx="7033368" cy="409290"/>
          </a:xfrm>
        </p:spPr>
        <p:txBody>
          <a:bodyPr/>
          <a:lstStyle/>
          <a:p>
            <a:r>
              <a:rPr lang="de-DE" dirty="0" err="1"/>
              <a:t>Vertiport</a:t>
            </a:r>
            <a:r>
              <a:rPr lang="de-DE" dirty="0"/>
              <a:t> </a:t>
            </a:r>
            <a:r>
              <a:rPr lang="de-DE" dirty="0" err="1"/>
              <a:t>Capacity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A77780C-D83D-200F-C03E-95EC82C69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159E41A-18BC-D795-4CF5-A95303EA7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16</a:t>
            </a:fld>
            <a:endParaRPr lang="fr-FR"/>
          </a:p>
        </p:txBody>
      </p:sp>
      <p:grpSp>
        <p:nvGrpSpPr>
          <p:cNvPr id="6" name="Group 20">
            <a:extLst>
              <a:ext uri="{FF2B5EF4-FFF2-40B4-BE49-F238E27FC236}">
                <a16:creationId xmlns:a16="http://schemas.microsoft.com/office/drawing/2014/main" id="{689D4D13-A19D-1034-A63A-EB2777D9B2EF}"/>
              </a:ext>
            </a:extLst>
          </p:cNvPr>
          <p:cNvGrpSpPr/>
          <p:nvPr/>
        </p:nvGrpSpPr>
        <p:grpSpPr>
          <a:xfrm>
            <a:off x="279453" y="234554"/>
            <a:ext cx="1556893" cy="725891"/>
            <a:chOff x="1049229" y="1444535"/>
            <a:chExt cx="2442881" cy="1272478"/>
          </a:xfrm>
        </p:grpSpPr>
        <p:grpSp>
          <p:nvGrpSpPr>
            <p:cNvPr id="7" name="Group 36">
              <a:extLst>
                <a:ext uri="{FF2B5EF4-FFF2-40B4-BE49-F238E27FC236}">
                  <a16:creationId xmlns:a16="http://schemas.microsoft.com/office/drawing/2014/main" id="{7A5BE38E-D4D5-636D-2ADC-3F5CBBCFA363}"/>
                </a:ext>
              </a:extLst>
            </p:cNvPr>
            <p:cNvGrpSpPr/>
            <p:nvPr/>
          </p:nvGrpSpPr>
          <p:grpSpPr>
            <a:xfrm>
              <a:off x="1155323" y="1574340"/>
              <a:ext cx="2336787" cy="1142673"/>
              <a:chOff x="466712" y="1517339"/>
              <a:chExt cx="2336787" cy="766046"/>
            </a:xfrm>
          </p:grpSpPr>
          <p:sp>
            <p:nvSpPr>
              <p:cNvPr id="9" name="Rectangle: Rounded Corners 39">
                <a:extLst>
                  <a:ext uri="{FF2B5EF4-FFF2-40B4-BE49-F238E27FC236}">
                    <a16:creationId xmlns:a16="http://schemas.microsoft.com/office/drawing/2014/main" id="{52925B1E-603E-6E84-7DDB-62CFBCE98E2D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10" name="TextBox 44">
                <a:extLst>
                  <a:ext uri="{FF2B5EF4-FFF2-40B4-BE49-F238E27FC236}">
                    <a16:creationId xmlns:a16="http://schemas.microsoft.com/office/drawing/2014/main" id="{2B1DEBEC-27BF-6F5C-5057-F616636CB420}"/>
                  </a:ext>
                </a:extLst>
              </p:cNvPr>
              <p:cNvSpPr txBox="1"/>
              <p:nvPr/>
            </p:nvSpPr>
            <p:spPr>
              <a:xfrm>
                <a:off x="466712" y="1699477"/>
                <a:ext cx="2336785" cy="5063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de-DE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Traffic Management Services</a:t>
                </a:r>
                <a:endParaRPr lang="en-US" sz="1000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B8C0AE83-3D92-E5DB-D21F-31C15F497170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  <a:endParaRPr lang="en-GB" dirty="0"/>
            </a:p>
          </p:txBody>
        </p:sp>
      </p:grpSp>
      <p:pic>
        <p:nvPicPr>
          <p:cNvPr id="11" name="Imagen 21">
            <a:extLst>
              <a:ext uri="{FF2B5EF4-FFF2-40B4-BE49-F238E27FC236}">
                <a16:creationId xmlns:a16="http://schemas.microsoft.com/office/drawing/2014/main" id="{D2ACB1FA-33C6-8955-444C-C9E8EF0BA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30" y="3108990"/>
            <a:ext cx="4162637" cy="3176310"/>
          </a:xfrm>
          <a:prstGeom prst="rect">
            <a:avLst/>
          </a:prstGeom>
        </p:spPr>
      </p:pic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29142F20-6553-F978-13B3-9453977825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5063715"/>
              </p:ext>
            </p:extLst>
          </p:nvPr>
        </p:nvGraphicFramePr>
        <p:xfrm>
          <a:off x="501571" y="1268919"/>
          <a:ext cx="4469756" cy="1705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Textfeld 17">
            <a:extLst>
              <a:ext uri="{FF2B5EF4-FFF2-40B4-BE49-F238E27FC236}">
                <a16:creationId xmlns:a16="http://schemas.microsoft.com/office/drawing/2014/main" id="{10839616-C680-3897-47F8-3457AE77A0D6}"/>
              </a:ext>
            </a:extLst>
          </p:cNvPr>
          <p:cNvSpPr txBox="1"/>
          <p:nvPr/>
        </p:nvSpPr>
        <p:spPr>
          <a:xfrm>
            <a:off x="5891937" y="1342050"/>
            <a:ext cx="5157866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GB" dirty="0"/>
              <a:t>Vertiport Management System (</a:t>
            </a:r>
            <a:r>
              <a:rPr lang="en-GB" b="1" dirty="0"/>
              <a:t>VMS</a:t>
            </a:r>
            <a:r>
              <a:rPr lang="en-GB" dirty="0"/>
              <a:t>)</a:t>
            </a:r>
            <a:r>
              <a:rPr lang="en-GB" b="1" dirty="0"/>
              <a:t> main enabler </a:t>
            </a:r>
            <a:r>
              <a:rPr lang="en-GB" dirty="0"/>
              <a:t>of capacity management. 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/>
              <a:t>Tracks the real-time status of </a:t>
            </a:r>
            <a:r>
              <a:rPr lang="en-GB" b="1" dirty="0"/>
              <a:t>all vertiport resources. </a:t>
            </a:r>
            <a:endParaRPr lang="en-GB" dirty="0"/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/>
              <a:t>Publishes </a:t>
            </a:r>
            <a:r>
              <a:rPr lang="en-GB" b="1" dirty="0"/>
              <a:t>vertiport availability </a:t>
            </a:r>
            <a:r>
              <a:rPr lang="en-GB" dirty="0"/>
              <a:t>data.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/>
              <a:t>Includes resource management, </a:t>
            </a:r>
            <a:r>
              <a:rPr lang="en-GB" b="1" dirty="0"/>
              <a:t>scheduling, and sequencing </a:t>
            </a:r>
            <a:r>
              <a:rPr lang="en-GB" dirty="0"/>
              <a:t>algorithms.</a:t>
            </a:r>
            <a:endParaRPr lang="de-DE" dirty="0"/>
          </a:p>
        </p:txBody>
      </p:sp>
      <p:sp>
        <p:nvSpPr>
          <p:cNvPr id="19" name="Pfeil: nach rechts 18">
            <a:extLst>
              <a:ext uri="{FF2B5EF4-FFF2-40B4-BE49-F238E27FC236}">
                <a16:creationId xmlns:a16="http://schemas.microsoft.com/office/drawing/2014/main" id="{FF51CA86-2B18-0FD6-DB5D-32BF49E95A98}"/>
              </a:ext>
            </a:extLst>
          </p:cNvPr>
          <p:cNvSpPr/>
          <p:nvPr/>
        </p:nvSpPr>
        <p:spPr>
          <a:xfrm>
            <a:off x="5226181" y="1914263"/>
            <a:ext cx="410901" cy="2777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Imagen 18">
            <a:extLst>
              <a:ext uri="{FF2B5EF4-FFF2-40B4-BE49-F238E27FC236}">
                <a16:creationId xmlns:a16="http://schemas.microsoft.com/office/drawing/2014/main" id="{10F67FBD-1125-DF88-1E65-B61DCF8872C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92" t="2026"/>
          <a:stretch/>
        </p:blipFill>
        <p:spPr>
          <a:xfrm>
            <a:off x="5312780" y="4185205"/>
            <a:ext cx="6584396" cy="21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1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C720FD-A9C7-0809-914A-9CDEB8D26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668" y="415589"/>
            <a:ext cx="7033368" cy="409290"/>
          </a:xfrm>
        </p:spPr>
        <p:txBody>
          <a:bodyPr/>
          <a:lstStyle/>
          <a:p>
            <a:r>
              <a:rPr lang="de-DE" dirty="0"/>
              <a:t>Flow and </a:t>
            </a:r>
            <a:r>
              <a:rPr lang="de-DE" dirty="0" err="1"/>
              <a:t>Capacity</a:t>
            </a:r>
            <a:r>
              <a:rPr lang="de-DE" dirty="0"/>
              <a:t> at Network Level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D4A05E-E0C4-EA64-6902-069EF9E4C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57" y="3832772"/>
            <a:ext cx="4834268" cy="1887965"/>
          </a:xfrm>
        </p:spPr>
        <p:txBody>
          <a:bodyPr>
            <a:normAutofit fontScale="92500"/>
          </a:bodyPr>
          <a:lstStyle/>
          <a:p>
            <a:r>
              <a:rPr lang="en-GB" b="1" dirty="0"/>
              <a:t>Demand-Capacity Balancing </a:t>
            </a:r>
            <a:r>
              <a:rPr lang="en-GB" dirty="0"/>
              <a:t>as the Network Capacity Foundation </a:t>
            </a:r>
            <a:r>
              <a:rPr lang="en-GB" dirty="0">
                <a:sym typeface="Wingdings" panose="05000000000000000000" pitchFamily="2" charset="2"/>
              </a:rPr>
              <a:t> Implemented through the </a:t>
            </a:r>
            <a:r>
              <a:rPr lang="en-GB" b="1" dirty="0">
                <a:sym typeface="Wingdings" panose="05000000000000000000" pitchFamily="2" charset="2"/>
              </a:rPr>
              <a:t>Vertiport Capacity Management subsystem</a:t>
            </a:r>
            <a:endParaRPr lang="en-US" b="1" dirty="0"/>
          </a:p>
          <a:p>
            <a:endParaRPr lang="en-US" sz="2000" dirty="0"/>
          </a:p>
          <a:p>
            <a:r>
              <a:rPr lang="en-GB" b="1" dirty="0"/>
              <a:t>Resource Management subsystem </a:t>
            </a:r>
            <a:r>
              <a:rPr lang="en-GB" dirty="0"/>
              <a:t>manages capacity operationally through </a:t>
            </a:r>
            <a:r>
              <a:rPr lang="en-GB" b="1" dirty="0"/>
              <a:t>slot allocation</a:t>
            </a:r>
            <a:r>
              <a:rPr lang="en-GB" dirty="0"/>
              <a:t>.</a:t>
            </a:r>
          </a:p>
          <a:p>
            <a:endParaRPr lang="en-US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C43D1C-16D2-C704-455F-5DBF23B4E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EUREKA Final Conference</a:t>
            </a:r>
            <a:endParaRPr lang="fr-FR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2FD82B-BCE9-2007-B6A0-9AE6BAAC0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17</a:t>
            </a:fld>
            <a:endParaRPr lang="fr-FR"/>
          </a:p>
        </p:txBody>
      </p:sp>
      <p:grpSp>
        <p:nvGrpSpPr>
          <p:cNvPr id="6" name="Group 20">
            <a:extLst>
              <a:ext uri="{FF2B5EF4-FFF2-40B4-BE49-F238E27FC236}">
                <a16:creationId xmlns:a16="http://schemas.microsoft.com/office/drawing/2014/main" id="{148CC1AE-873A-363F-A21D-F9F07484A8EE}"/>
              </a:ext>
            </a:extLst>
          </p:cNvPr>
          <p:cNvGrpSpPr/>
          <p:nvPr/>
        </p:nvGrpSpPr>
        <p:grpSpPr>
          <a:xfrm>
            <a:off x="279453" y="234554"/>
            <a:ext cx="1556893" cy="725891"/>
            <a:chOff x="1049229" y="1444535"/>
            <a:chExt cx="2442881" cy="1272478"/>
          </a:xfrm>
        </p:grpSpPr>
        <p:grpSp>
          <p:nvGrpSpPr>
            <p:cNvPr id="7" name="Group 36">
              <a:extLst>
                <a:ext uri="{FF2B5EF4-FFF2-40B4-BE49-F238E27FC236}">
                  <a16:creationId xmlns:a16="http://schemas.microsoft.com/office/drawing/2014/main" id="{B9B830EA-DC32-277D-F97B-DC123DC2A0B7}"/>
                </a:ext>
              </a:extLst>
            </p:cNvPr>
            <p:cNvGrpSpPr/>
            <p:nvPr/>
          </p:nvGrpSpPr>
          <p:grpSpPr>
            <a:xfrm>
              <a:off x="1155323" y="1574340"/>
              <a:ext cx="2336787" cy="1142673"/>
              <a:chOff x="466712" y="1517339"/>
              <a:chExt cx="2336787" cy="766046"/>
            </a:xfrm>
          </p:grpSpPr>
          <p:sp>
            <p:nvSpPr>
              <p:cNvPr id="9" name="Rectangle: Rounded Corners 39">
                <a:extLst>
                  <a:ext uri="{FF2B5EF4-FFF2-40B4-BE49-F238E27FC236}">
                    <a16:creationId xmlns:a16="http://schemas.microsoft.com/office/drawing/2014/main" id="{1D213FC8-F88A-D5C0-9785-F96B79815996}"/>
                  </a:ext>
                </a:extLst>
              </p:cNvPr>
              <p:cNvSpPr/>
              <p:nvPr/>
            </p:nvSpPr>
            <p:spPr>
              <a:xfrm>
                <a:off x="491358" y="1517339"/>
                <a:ext cx="2312141" cy="766046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10" name="TextBox 44">
                <a:extLst>
                  <a:ext uri="{FF2B5EF4-FFF2-40B4-BE49-F238E27FC236}">
                    <a16:creationId xmlns:a16="http://schemas.microsoft.com/office/drawing/2014/main" id="{0E7AEE87-32E4-122C-46A1-140A23B9C8EB}"/>
                  </a:ext>
                </a:extLst>
              </p:cNvPr>
              <p:cNvSpPr txBox="1"/>
              <p:nvPr/>
            </p:nvSpPr>
            <p:spPr>
              <a:xfrm>
                <a:off x="466712" y="1699477"/>
                <a:ext cx="2336785" cy="5063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>
                  <a:defRPr/>
                </a:pPr>
                <a:r>
                  <a:rPr lang="de-DE" sz="1100" b="1" dirty="0">
                    <a:solidFill>
                      <a:srgbClr val="002060"/>
                    </a:solidFill>
                    <a:latin typeface="Aptos Display"/>
                    <a:ea typeface="Roboto Black"/>
                  </a:rPr>
                  <a:t>Traffic Management Services</a:t>
                </a:r>
                <a:endParaRPr lang="en-US" sz="1000" dirty="0" err="1">
                  <a:ea typeface="Calibri"/>
                  <a:cs typeface="Calibri"/>
                </a:endParaRPr>
              </a:p>
            </p:txBody>
          </p:sp>
        </p:grpSp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7F00492-74A3-845A-12D1-1BCEBB64545A}"/>
                </a:ext>
              </a:extLst>
            </p:cNvPr>
            <p:cNvSpPr/>
            <p:nvPr/>
          </p:nvSpPr>
          <p:spPr>
            <a:xfrm>
              <a:off x="1049229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  <a:endParaRPr lang="en-GB" dirty="0"/>
            </a:p>
          </p:txBody>
        </p:sp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id="{B251E26F-74CC-CF8D-DF92-B5E21CCFB542}"/>
              </a:ext>
            </a:extLst>
          </p:cNvPr>
          <p:cNvSpPr/>
          <p:nvPr/>
        </p:nvSpPr>
        <p:spPr>
          <a:xfrm>
            <a:off x="5428001" y="2408175"/>
            <a:ext cx="2962557" cy="18780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u="sng" dirty="0">
                <a:solidFill>
                  <a:srgbClr val="00306F"/>
                </a:solidFill>
                <a:cs typeface="Calibri"/>
              </a:rPr>
              <a:t>Vertiport Network Capacity Management</a:t>
            </a:r>
          </a:p>
          <a:p>
            <a:pPr algn="ctr"/>
            <a:endParaRPr lang="it-IT" sz="1600" u="sng" dirty="0">
              <a:solidFill>
                <a:srgbClr val="002F6E"/>
              </a:solidFill>
              <a:cs typeface="Calibri"/>
            </a:endParaRPr>
          </a:p>
          <a:p>
            <a:pPr algn="ctr"/>
            <a:endParaRPr lang="it-IT" sz="1200" b="1" dirty="0">
              <a:solidFill>
                <a:srgbClr val="00306F"/>
              </a:solidFill>
              <a:latin typeface="Calibri"/>
              <a:cs typeface="Calibri"/>
            </a:endParaRPr>
          </a:p>
          <a:p>
            <a:pPr algn="ctr"/>
            <a:endParaRPr lang="it-IT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it-IT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it-IT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it-IT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it-IT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it-IT" sz="1050" dirty="0">
              <a:solidFill>
                <a:srgbClr val="59666D"/>
              </a:solidFill>
              <a:cs typeface="Calibri"/>
            </a:endParaRPr>
          </a:p>
        </p:txBody>
      </p:sp>
      <p:sp>
        <p:nvSpPr>
          <p:cNvPr id="12" name="Flowchart: Connector 13">
            <a:extLst>
              <a:ext uri="{FF2B5EF4-FFF2-40B4-BE49-F238E27FC236}">
                <a16:creationId xmlns:a16="http://schemas.microsoft.com/office/drawing/2014/main" id="{488E4D0C-10C5-AC2F-CD3D-FAE0477F7376}"/>
              </a:ext>
            </a:extLst>
          </p:cNvPr>
          <p:cNvSpPr/>
          <p:nvPr/>
        </p:nvSpPr>
        <p:spPr>
          <a:xfrm>
            <a:off x="6327354" y="4050409"/>
            <a:ext cx="942093" cy="876151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D3BF8C0C-37D7-7294-9234-7930F775EAE1}"/>
              </a:ext>
            </a:extLst>
          </p:cNvPr>
          <p:cNvSpPr/>
          <p:nvPr/>
        </p:nvSpPr>
        <p:spPr>
          <a:xfrm>
            <a:off x="8462150" y="2408175"/>
            <a:ext cx="2962557" cy="18879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it-IT" sz="1200" b="1" u="sng" dirty="0">
                <a:solidFill>
                  <a:srgbClr val="00306F"/>
                </a:solidFill>
                <a:cs typeface="Calibri"/>
              </a:rPr>
              <a:t>Flight Information Display System</a:t>
            </a:r>
            <a:endParaRPr lang="en-US" sz="1600" u="sng" dirty="0"/>
          </a:p>
          <a:p>
            <a:pPr algn="ctr"/>
            <a:endParaRPr lang="it-IT" sz="1200" b="1" dirty="0">
              <a:solidFill>
                <a:srgbClr val="00306F"/>
              </a:solidFill>
              <a:cs typeface="Calibri"/>
            </a:endParaRPr>
          </a:p>
          <a:p>
            <a:pPr algn="ctr"/>
            <a:endParaRPr lang="it-IT" sz="1600" dirty="0">
              <a:solidFill>
                <a:srgbClr val="FFFFFF"/>
              </a:solidFill>
              <a:cs typeface="Calibri"/>
            </a:endParaRPr>
          </a:p>
          <a:p>
            <a:pPr algn="ctr"/>
            <a:endParaRPr lang="it-IT" sz="1200" dirty="0">
              <a:solidFill>
                <a:srgbClr val="59666D"/>
              </a:solidFill>
              <a:cs typeface="Calibri"/>
            </a:endParaRPr>
          </a:p>
          <a:p>
            <a:pPr algn="ctr"/>
            <a:r>
              <a:rPr lang="en-US" sz="1050" dirty="0">
                <a:solidFill>
                  <a:srgbClr val="59666D"/>
                </a:solidFill>
                <a:cs typeface="Calibri"/>
              </a:rPr>
              <a:t>      </a:t>
            </a: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it-IT" sz="1200" dirty="0">
              <a:solidFill>
                <a:srgbClr val="59666D"/>
              </a:solidFill>
              <a:cs typeface="Calibri"/>
            </a:endParaRPr>
          </a:p>
          <a:p>
            <a:pPr algn="ctr"/>
            <a:endParaRPr lang="it-IT" sz="1200" dirty="0">
              <a:solidFill>
                <a:srgbClr val="59666D"/>
              </a:solidFill>
              <a:cs typeface="Calibri"/>
            </a:endParaRPr>
          </a:p>
        </p:txBody>
      </p:sp>
      <p:sp>
        <p:nvSpPr>
          <p:cNvPr id="14" name="Flowchart: Connector 10">
            <a:extLst>
              <a:ext uri="{FF2B5EF4-FFF2-40B4-BE49-F238E27FC236}">
                <a16:creationId xmlns:a16="http://schemas.microsoft.com/office/drawing/2014/main" id="{ADD81A6E-34E6-37B5-D349-8B36AA720AE3}"/>
              </a:ext>
            </a:extLst>
          </p:cNvPr>
          <p:cNvSpPr/>
          <p:nvPr/>
        </p:nvSpPr>
        <p:spPr>
          <a:xfrm>
            <a:off x="7882565" y="2904119"/>
            <a:ext cx="942093" cy="876151"/>
          </a:xfrm>
          <a:prstGeom prst="flowChartConnecto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68F5C02D-A448-8CBC-FDA9-45E2DB5F733C}"/>
              </a:ext>
            </a:extLst>
          </p:cNvPr>
          <p:cNvSpPr/>
          <p:nvPr/>
        </p:nvSpPr>
        <p:spPr>
          <a:xfrm>
            <a:off x="8467934" y="4381901"/>
            <a:ext cx="2962557" cy="18879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it-IT" sz="1200" b="1" u="sng" dirty="0">
                <a:solidFill>
                  <a:srgbClr val="00306F"/>
                </a:solidFill>
                <a:latin typeface="Calibri"/>
              </a:rPr>
              <a:t>Resource Management System</a:t>
            </a:r>
            <a:endParaRPr lang="en-US" sz="1600" u="sng" dirty="0"/>
          </a:p>
          <a:p>
            <a:pPr algn="ctr"/>
            <a:endParaRPr lang="en-US" sz="1200" b="1" dirty="0">
              <a:solidFill>
                <a:srgbClr val="00306F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600" dirty="0">
              <a:cs typeface="Calibri"/>
            </a:endParaRPr>
          </a:p>
          <a:p>
            <a:pPr algn="ctr"/>
            <a:endParaRPr lang="en-US" sz="1600" dirty="0">
              <a:cs typeface="Calibri"/>
            </a:endParaRP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70721E15-1CA8-7237-6B4C-0B008F23A400}"/>
              </a:ext>
            </a:extLst>
          </p:cNvPr>
          <p:cNvSpPr/>
          <p:nvPr/>
        </p:nvSpPr>
        <p:spPr>
          <a:xfrm>
            <a:off x="5431024" y="4385097"/>
            <a:ext cx="2962557" cy="18879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 u="sng" dirty="0">
                <a:solidFill>
                  <a:srgbClr val="00306F"/>
                </a:solidFill>
                <a:cs typeface="Calibri"/>
              </a:rPr>
              <a:t>Weather Monitoring</a:t>
            </a:r>
            <a:r>
              <a:rPr lang="en-US" sz="1200" b="1" dirty="0">
                <a:solidFill>
                  <a:srgbClr val="00306F"/>
                </a:solidFill>
                <a:cs typeface="Calibri"/>
              </a:rPr>
              <a:t> </a:t>
            </a:r>
            <a:endParaRPr lang="en-US" sz="1600" dirty="0">
              <a:solidFill>
                <a:srgbClr val="00306F"/>
              </a:solidFill>
              <a:cs typeface="Calibri"/>
            </a:endParaRPr>
          </a:p>
          <a:p>
            <a:pPr algn="ctr"/>
            <a:r>
              <a:rPr lang="en-US" sz="1200" b="1" u="sng" dirty="0">
                <a:solidFill>
                  <a:srgbClr val="00306F"/>
                </a:solidFill>
                <a:cs typeface="Calibri"/>
              </a:rPr>
              <a:t>and Forecasting System</a:t>
            </a:r>
            <a:r>
              <a:rPr lang="en-US" sz="1050" u="sng" dirty="0">
                <a:solidFill>
                  <a:srgbClr val="59666D"/>
                </a:solidFill>
                <a:cs typeface="Calibri"/>
              </a:rPr>
              <a:t> </a:t>
            </a: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  <a:p>
            <a:pPr algn="ctr"/>
            <a:endParaRPr lang="en-US" sz="1050" dirty="0">
              <a:solidFill>
                <a:srgbClr val="59666D"/>
              </a:solidFill>
              <a:cs typeface="Calibri"/>
            </a:endParaRPr>
          </a:p>
        </p:txBody>
      </p:sp>
      <p:sp>
        <p:nvSpPr>
          <p:cNvPr id="17" name="Flowchart: Connector 11">
            <a:extLst>
              <a:ext uri="{FF2B5EF4-FFF2-40B4-BE49-F238E27FC236}">
                <a16:creationId xmlns:a16="http://schemas.microsoft.com/office/drawing/2014/main" id="{994F70CD-91B5-B2A8-29D4-AE3C6041B653}"/>
              </a:ext>
            </a:extLst>
          </p:cNvPr>
          <p:cNvSpPr/>
          <p:nvPr/>
        </p:nvSpPr>
        <p:spPr>
          <a:xfrm>
            <a:off x="9457518" y="3757430"/>
            <a:ext cx="942093" cy="876151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Flowchart: Connector 12">
            <a:extLst>
              <a:ext uri="{FF2B5EF4-FFF2-40B4-BE49-F238E27FC236}">
                <a16:creationId xmlns:a16="http://schemas.microsoft.com/office/drawing/2014/main" id="{4E9AECC7-E7E6-1CF4-0C55-24A3CD13E21F}"/>
              </a:ext>
            </a:extLst>
          </p:cNvPr>
          <p:cNvSpPr/>
          <p:nvPr/>
        </p:nvSpPr>
        <p:spPr>
          <a:xfrm>
            <a:off x="8025795" y="4942769"/>
            <a:ext cx="942093" cy="876151"/>
          </a:xfrm>
          <a:prstGeom prst="flowChartConnecto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A306F2A7-06BA-B923-54E1-BC95E86A8708}"/>
              </a:ext>
            </a:extLst>
          </p:cNvPr>
          <p:cNvSpPr txBox="1"/>
          <p:nvPr/>
        </p:nvSpPr>
        <p:spPr>
          <a:xfrm>
            <a:off x="8586333" y="4903268"/>
            <a:ext cx="2756333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100" dirty="0">
                <a:solidFill>
                  <a:srgbClr val="00306F"/>
                </a:solidFill>
                <a:cs typeface="Calibri"/>
              </a:rPr>
              <a:t>Manages </a:t>
            </a:r>
            <a:r>
              <a:rPr lang="en-US" sz="1100" b="1" dirty="0">
                <a:solidFill>
                  <a:srgbClr val="00306F"/>
                </a:solidFill>
                <a:cs typeface="Calibri"/>
              </a:rPr>
              <a:t>resource allocation</a:t>
            </a:r>
            <a:r>
              <a:rPr lang="en-US" sz="1100" dirty="0">
                <a:solidFill>
                  <a:srgbClr val="00306F"/>
                </a:solidFill>
                <a:cs typeface="Calibri"/>
              </a:rPr>
              <a:t>, including stands and ground services, to maximize operational efficiency.</a:t>
            </a:r>
            <a:r>
              <a:rPr lang="it-IT" sz="1100" dirty="0">
                <a:solidFill>
                  <a:srgbClr val="00306F"/>
                </a:solidFill>
                <a:cs typeface="Calibri"/>
              </a:rPr>
              <a:t> </a:t>
            </a:r>
          </a:p>
          <a:p>
            <a:pPr marL="171450" indent="-171450" algn="r">
              <a:buFont typeface="Arial,Sans-Serif"/>
              <a:buChar char="•"/>
            </a:pPr>
            <a:endParaRPr lang="it-IT" sz="1100" dirty="0">
              <a:solidFill>
                <a:srgbClr val="00306F"/>
              </a:solidFill>
              <a:cs typeface="Calibri"/>
            </a:endParaRPr>
          </a:p>
          <a:p>
            <a:pPr algn="r"/>
            <a:r>
              <a:rPr lang="en-US" sz="1100" dirty="0">
                <a:solidFill>
                  <a:srgbClr val="00306F"/>
                </a:solidFill>
                <a:cs typeface="Calibri"/>
              </a:rPr>
              <a:t>Provides the USSP via CISP the </a:t>
            </a:r>
            <a:r>
              <a:rPr lang="en-US" sz="1100" b="1" dirty="0">
                <a:solidFill>
                  <a:srgbClr val="00306F"/>
                </a:solidFill>
                <a:cs typeface="Calibri"/>
              </a:rPr>
              <a:t>vertiport availability</a:t>
            </a:r>
            <a:endParaRPr lang="en-US" sz="1100" b="1" dirty="0">
              <a:solidFill>
                <a:srgbClr val="00306F"/>
              </a:solidFill>
              <a:ea typeface="Calibri"/>
              <a:cs typeface="Calibri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204B925F-A4B1-1502-CA71-DC4941B69F97}"/>
              </a:ext>
            </a:extLst>
          </p:cNvPr>
          <p:cNvSpPr txBox="1"/>
          <p:nvPr/>
        </p:nvSpPr>
        <p:spPr>
          <a:xfrm>
            <a:off x="8734015" y="2825715"/>
            <a:ext cx="2608651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100" dirty="0">
                <a:solidFill>
                  <a:srgbClr val="00306F"/>
                </a:solidFill>
                <a:cs typeface="Calibri"/>
              </a:rPr>
              <a:t>Provides </a:t>
            </a:r>
            <a:r>
              <a:rPr lang="en-US" sz="1100" b="1" dirty="0">
                <a:solidFill>
                  <a:srgbClr val="00306F"/>
                </a:solidFill>
                <a:cs typeface="Calibri"/>
              </a:rPr>
              <a:t>real-time flight information</a:t>
            </a:r>
            <a:r>
              <a:rPr lang="en-US" sz="1100" dirty="0">
                <a:solidFill>
                  <a:srgbClr val="00306F"/>
                </a:solidFill>
                <a:cs typeface="Calibri"/>
              </a:rPr>
              <a:t>, including departures, arrivals, and gate information, to the VNM system users.</a:t>
            </a:r>
          </a:p>
          <a:p>
            <a:pPr algn="r"/>
            <a:endParaRPr lang="en-US" sz="1100" dirty="0">
              <a:solidFill>
                <a:srgbClr val="00306F"/>
              </a:solidFill>
              <a:cs typeface="Calibri"/>
            </a:endParaRPr>
          </a:p>
          <a:p>
            <a:pPr algn="r"/>
            <a:r>
              <a:rPr lang="en-US" sz="1100" dirty="0">
                <a:solidFill>
                  <a:srgbClr val="00306F"/>
                </a:solidFill>
                <a:cs typeface="Calibri"/>
              </a:rPr>
              <a:t>Ensures </a:t>
            </a:r>
            <a:r>
              <a:rPr lang="en-US" sz="1100" b="1" dirty="0">
                <a:solidFill>
                  <a:srgbClr val="00306F"/>
                </a:solidFill>
                <a:cs typeface="Calibri"/>
              </a:rPr>
              <a:t>timely communication of critical flight data </a:t>
            </a:r>
            <a:r>
              <a:rPr lang="en-US" sz="1100" dirty="0">
                <a:solidFill>
                  <a:srgbClr val="00306F"/>
                </a:solidFill>
                <a:cs typeface="Calibri"/>
              </a:rPr>
              <a:t>enhancing operational coordination.</a:t>
            </a:r>
            <a:r>
              <a:rPr lang="en-US" sz="1100" dirty="0">
                <a:solidFill>
                  <a:srgbClr val="59666D"/>
                </a:solidFill>
                <a:cs typeface="Calibri"/>
              </a:rPr>
              <a:t> </a:t>
            </a:r>
            <a:endParaRPr lang="en-US" sz="1100" dirty="0">
              <a:solidFill>
                <a:srgbClr val="002F6E"/>
              </a:solidFill>
              <a:cs typeface="Calibri"/>
            </a:endParaRP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2133A3C3-1991-8EA9-CC0C-8E8AD853B2E5}"/>
              </a:ext>
            </a:extLst>
          </p:cNvPr>
          <p:cNvSpPr txBox="1"/>
          <p:nvPr/>
        </p:nvSpPr>
        <p:spPr>
          <a:xfrm>
            <a:off x="5482956" y="4819977"/>
            <a:ext cx="263089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rgbClr val="00306F"/>
                </a:solidFill>
                <a:cs typeface="Calibri"/>
              </a:rPr>
              <a:t>Provides </a:t>
            </a:r>
            <a:r>
              <a:rPr lang="en-US" sz="1100" b="1" dirty="0">
                <a:solidFill>
                  <a:srgbClr val="00306F"/>
                </a:solidFill>
                <a:cs typeface="Calibri"/>
              </a:rPr>
              <a:t>real-time weather data and forecasts for flight planning</a:t>
            </a:r>
            <a:r>
              <a:rPr lang="en-US" sz="1100" dirty="0">
                <a:solidFill>
                  <a:srgbClr val="00306F"/>
                </a:solidFill>
                <a:cs typeface="Calibri"/>
              </a:rPr>
              <a:t> and operational decisions.</a:t>
            </a:r>
          </a:p>
          <a:p>
            <a:endParaRPr lang="en-US" sz="1100" dirty="0">
              <a:solidFill>
                <a:srgbClr val="00306F"/>
              </a:solidFill>
              <a:cs typeface="Calibri"/>
            </a:endParaRPr>
          </a:p>
          <a:p>
            <a:r>
              <a:rPr lang="en-US" sz="1100" dirty="0">
                <a:solidFill>
                  <a:srgbClr val="00306F"/>
                </a:solidFill>
                <a:cs typeface="Calibri"/>
              </a:rPr>
              <a:t>Enhances safety, improves operational efficiency, and minimizes disruptions by offering </a:t>
            </a:r>
            <a:r>
              <a:rPr lang="en-US" sz="1100" b="1" dirty="0">
                <a:solidFill>
                  <a:srgbClr val="00306F"/>
                </a:solidFill>
                <a:cs typeface="Calibri"/>
              </a:rPr>
              <a:t>accurate weather information</a:t>
            </a:r>
            <a:r>
              <a:rPr lang="en-US" sz="1000" dirty="0">
                <a:solidFill>
                  <a:srgbClr val="00306F"/>
                </a:solidFill>
                <a:cs typeface="Calibri"/>
              </a:rPr>
              <a:t>.</a:t>
            </a:r>
            <a:endParaRPr lang="en-US" sz="1400" dirty="0">
              <a:solidFill>
                <a:srgbClr val="00306F"/>
              </a:solidFill>
              <a:cs typeface="Calibri" panose="020F0502020204030204"/>
            </a:endParaRPr>
          </a:p>
          <a:p>
            <a:endParaRPr lang="en-US" sz="1000" dirty="0">
              <a:solidFill>
                <a:srgbClr val="59666D"/>
              </a:solidFill>
              <a:cs typeface="Calibri"/>
            </a:endParaRPr>
          </a:p>
          <a:p>
            <a:endParaRPr lang="en-US" sz="1000" dirty="0">
              <a:solidFill>
                <a:srgbClr val="59666D"/>
              </a:solidFill>
              <a:cs typeface="Calibri"/>
            </a:endParaRPr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F6F0CF6E-C1CA-DE70-309E-C198A99A0738}"/>
              </a:ext>
            </a:extLst>
          </p:cNvPr>
          <p:cNvSpPr txBox="1"/>
          <p:nvPr/>
        </p:nvSpPr>
        <p:spPr>
          <a:xfrm>
            <a:off x="5475068" y="2776332"/>
            <a:ext cx="3021773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rgbClr val="00306F"/>
                </a:solidFill>
                <a:cs typeface="Calibri"/>
              </a:rPr>
              <a:t>Balances the vertiports resources with demand. Strategic phase: L-VNM needs to allocate time slots for landings and take-offs to avoid congestion. </a:t>
            </a:r>
          </a:p>
          <a:p>
            <a:r>
              <a:rPr lang="en-US" sz="1100" dirty="0">
                <a:solidFill>
                  <a:srgbClr val="00306F"/>
                </a:solidFill>
                <a:cs typeface="Calibri"/>
              </a:rPr>
              <a:t>Tactical phase: L-VNM as network orchestrator ensures that the </a:t>
            </a:r>
            <a:r>
              <a:rPr lang="en-US" sz="1100" b="1" dirty="0">
                <a:solidFill>
                  <a:srgbClr val="00306F"/>
                </a:solidFill>
                <a:cs typeface="Calibri"/>
              </a:rPr>
              <a:t>scheduling</a:t>
            </a:r>
            <a:r>
              <a:rPr lang="en-US" sz="1100" dirty="0">
                <a:solidFill>
                  <a:srgbClr val="00306F"/>
                </a:solidFill>
                <a:cs typeface="Calibri"/>
              </a:rPr>
              <a:t> is respected and/or </a:t>
            </a:r>
            <a:r>
              <a:rPr lang="en-US" sz="1100" b="1" dirty="0">
                <a:solidFill>
                  <a:srgbClr val="00306F"/>
                </a:solidFill>
                <a:cs typeface="Calibri"/>
              </a:rPr>
              <a:t>adjusts</a:t>
            </a:r>
            <a:r>
              <a:rPr lang="en-US" sz="1100" dirty="0">
                <a:solidFill>
                  <a:srgbClr val="00306F"/>
                </a:solidFill>
                <a:cs typeface="Calibri"/>
              </a:rPr>
              <a:t> the scheduling if needed.</a:t>
            </a:r>
            <a:endParaRPr lang="it-IT" sz="1400" dirty="0">
              <a:cs typeface="Calibri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2264AF4-096B-E493-166B-9DBF24C6E449}"/>
              </a:ext>
            </a:extLst>
          </p:cNvPr>
          <p:cNvSpPr txBox="1"/>
          <p:nvPr/>
        </p:nvSpPr>
        <p:spPr>
          <a:xfrm>
            <a:off x="577959" y="1341619"/>
            <a:ext cx="1024444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Flow and capacity at the vertiport network level are managed through a set of interconnected mechanisms: strategic capacity determination, slot allocation, real-time operational oversight, and weather integration. </a:t>
            </a:r>
          </a:p>
          <a:p>
            <a:endParaRPr lang="en-US" sz="1600" dirty="0"/>
          </a:p>
        </p:txBody>
      </p:sp>
      <p:sp>
        <p:nvSpPr>
          <p:cNvPr id="35" name="Pfeil: gebogen 34">
            <a:extLst>
              <a:ext uri="{FF2B5EF4-FFF2-40B4-BE49-F238E27FC236}">
                <a16:creationId xmlns:a16="http://schemas.microsoft.com/office/drawing/2014/main" id="{27807D61-2BAA-F754-F17F-9476BFC3DDA3}"/>
              </a:ext>
            </a:extLst>
          </p:cNvPr>
          <p:cNvSpPr/>
          <p:nvPr/>
        </p:nvSpPr>
        <p:spPr>
          <a:xfrm rot="14269781">
            <a:off x="7919483" y="3818835"/>
            <a:ext cx="1029976" cy="1059967"/>
          </a:xfrm>
          <a:prstGeom prst="circularArrow">
            <a:avLst>
              <a:gd name="adj1" fmla="val 8254"/>
              <a:gd name="adj2" fmla="val 1190210"/>
              <a:gd name="adj3" fmla="val 20691498"/>
              <a:gd name="adj4" fmla="val 2145708"/>
              <a:gd name="adj5" fmla="val 125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357E5E0-0461-57E1-04FD-77FE7422ACC9}"/>
              </a:ext>
            </a:extLst>
          </p:cNvPr>
          <p:cNvSpPr txBox="1"/>
          <p:nvPr/>
        </p:nvSpPr>
        <p:spPr>
          <a:xfrm>
            <a:off x="577959" y="2364050"/>
            <a:ext cx="46128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Coordinated by L-VNM supported by the </a:t>
            </a:r>
            <a:r>
              <a:rPr lang="en-US" sz="1800" b="1" dirty="0"/>
              <a:t>Vertiport Network Management System </a:t>
            </a:r>
            <a:r>
              <a:rPr lang="en-US" sz="1800" dirty="0"/>
              <a:t>(VNMS). </a:t>
            </a:r>
          </a:p>
        </p:txBody>
      </p:sp>
    </p:spTree>
    <p:extLst>
      <p:ext uri="{BB962C8B-B14F-4D97-AF65-F5344CB8AC3E}">
        <p14:creationId xmlns:p14="http://schemas.microsoft.com/office/powerpoint/2010/main" val="2400626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g 6">
            <a:extLst>
              <a:ext uri="{FF2B5EF4-FFF2-40B4-BE49-F238E27FC236}">
                <a16:creationId xmlns:a16="http://schemas.microsoft.com/office/drawing/2014/main" id="{61912070-BC87-0DE2-BFCC-EB2124683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6338"/>
            <a:ext cx="12192000" cy="47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61D8BF-270B-CC1E-3366-127E62C1F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07" y="333595"/>
            <a:ext cx="11629368" cy="1242958"/>
          </a:xfrm>
        </p:spPr>
        <p:txBody>
          <a:bodyPr/>
          <a:lstStyle/>
          <a:p>
            <a:r>
              <a:rPr lang="de-DE" dirty="0"/>
              <a:t>EUREKA Vision</a:t>
            </a:r>
            <a:endParaRPr lang="en-GB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B85EE5E-223A-F465-F5A5-5B79093DD180}"/>
              </a:ext>
            </a:extLst>
          </p:cNvPr>
          <p:cNvGrpSpPr/>
          <p:nvPr/>
        </p:nvGrpSpPr>
        <p:grpSpPr>
          <a:xfrm>
            <a:off x="1483759" y="3060640"/>
            <a:ext cx="2786276" cy="1211409"/>
            <a:chOff x="1483759" y="3060640"/>
            <a:chExt cx="2786276" cy="1211409"/>
          </a:xfrm>
        </p:grpSpPr>
        <p:sp>
          <p:nvSpPr>
            <p:cNvPr id="4" name="Arrow: Left-Right 3">
              <a:extLst>
                <a:ext uri="{FF2B5EF4-FFF2-40B4-BE49-F238E27FC236}">
                  <a16:creationId xmlns:a16="http://schemas.microsoft.com/office/drawing/2014/main" id="{057F1B2F-8EBF-99ED-4C6D-2C52B704DDC7}"/>
                </a:ext>
              </a:extLst>
            </p:cNvPr>
            <p:cNvSpPr/>
            <p:nvPr/>
          </p:nvSpPr>
          <p:spPr>
            <a:xfrm>
              <a:off x="2449488" y="3826144"/>
              <a:ext cx="916281" cy="445905"/>
            </a:xfrm>
            <a:prstGeom prst="leftRightArrow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bg1"/>
                  </a:solidFill>
                  <a:latin typeface="Aptos Display" panose="020B0004020202020204" pitchFamily="34" charset="0"/>
                </a:rPr>
                <a:t>TRL8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2F27534-D7AE-F76E-4EA2-BDD89342C57E}"/>
                </a:ext>
              </a:extLst>
            </p:cNvPr>
            <p:cNvSpPr txBox="1"/>
            <p:nvPr/>
          </p:nvSpPr>
          <p:spPr>
            <a:xfrm>
              <a:off x="1483759" y="3060640"/>
              <a:ext cx="27862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>
                  <a:solidFill>
                    <a:srgbClr val="003266"/>
                  </a:solidFill>
                  <a:latin typeface="Aptos Display" panose="020B0004020202020204" pitchFamily="34" charset="0"/>
                </a:rPr>
                <a:t>U-space regulation ’21/23 </a:t>
              </a:r>
            </a:p>
            <a:p>
              <a:pPr algn="ctr"/>
              <a:r>
                <a:rPr lang="en-GB" b="1">
                  <a:solidFill>
                    <a:srgbClr val="003266"/>
                  </a:solidFill>
                  <a:latin typeface="Aptos Display" panose="020B0004020202020204" pitchFamily="34" charset="0"/>
                </a:rPr>
                <a:t>U-ELCOME ‘25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DBD7FF7-1B1D-B8C6-7889-1D2AE305ABFA}"/>
              </a:ext>
            </a:extLst>
          </p:cNvPr>
          <p:cNvGrpSpPr/>
          <p:nvPr/>
        </p:nvGrpSpPr>
        <p:grpSpPr>
          <a:xfrm>
            <a:off x="6765797" y="2179940"/>
            <a:ext cx="2395856" cy="895933"/>
            <a:chOff x="6765797" y="2179940"/>
            <a:chExt cx="2395856" cy="895933"/>
          </a:xfrm>
        </p:grpSpPr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3F5D4036-E2DE-8129-ED6B-2D4BDA3F0DF6}"/>
                </a:ext>
              </a:extLst>
            </p:cNvPr>
            <p:cNvSpPr/>
            <p:nvPr/>
          </p:nvSpPr>
          <p:spPr>
            <a:xfrm>
              <a:off x="7694908" y="2668369"/>
              <a:ext cx="1466745" cy="407504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latin typeface="Aptos Display" panose="020B0004020202020204" pitchFamily="34" charset="0"/>
                </a:rPr>
                <a:t>up to TRL6</a:t>
              </a: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ABAA2BC1-E493-6AB9-3184-28FDEAA60C86}"/>
                </a:ext>
              </a:extLst>
            </p:cNvPr>
            <p:cNvSpPr/>
            <p:nvPr/>
          </p:nvSpPr>
          <p:spPr>
            <a:xfrm rot="13315074">
              <a:off x="7041657" y="2381284"/>
              <a:ext cx="839178" cy="456052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 Display" panose="020B00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D651CB-E20A-68FB-FEA2-60836433B802}"/>
                </a:ext>
              </a:extLst>
            </p:cNvPr>
            <p:cNvSpPr txBox="1"/>
            <p:nvPr/>
          </p:nvSpPr>
          <p:spPr>
            <a:xfrm>
              <a:off x="7610439" y="2179940"/>
              <a:ext cx="1358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>
                  <a:solidFill>
                    <a:srgbClr val="003266"/>
                  </a:solidFill>
                  <a:latin typeface="Aptos Display" panose="020B0004020202020204" pitchFamily="34" charset="0"/>
                </a:rPr>
                <a:t>EUREKA ‘26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F684A3C7-1BCB-8E2E-FBEE-1C6DC3D722B2}"/>
                </a:ext>
              </a:extLst>
            </p:cNvPr>
            <p:cNvSpPr/>
            <p:nvPr/>
          </p:nvSpPr>
          <p:spPr>
            <a:xfrm rot="10800000">
              <a:off x="6765797" y="2668369"/>
              <a:ext cx="929110" cy="407504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 Display" panose="020B000402020202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238C80D-6F0B-BB1F-A9CE-76A21736B897}"/>
              </a:ext>
            </a:extLst>
          </p:cNvPr>
          <p:cNvSpPr txBox="1"/>
          <p:nvPr/>
        </p:nvSpPr>
        <p:spPr>
          <a:xfrm>
            <a:off x="-1" y="6312181"/>
            <a:ext cx="92686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hlinkClick r:id="rId4"/>
              </a:rPr>
              <a:t>Image Source: ATM Masterplan - SESAR Joint Undertaking | MP 3.5 Enabling new forms of mobility and uses of the sky</a:t>
            </a:r>
            <a:endParaRPr lang="en-GB" sz="140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4BF27D5-8C70-9082-5237-E1C48853FCAC}"/>
              </a:ext>
            </a:extLst>
          </p:cNvPr>
          <p:cNvGrpSpPr/>
          <p:nvPr/>
        </p:nvGrpSpPr>
        <p:grpSpPr>
          <a:xfrm>
            <a:off x="831273" y="1477920"/>
            <a:ext cx="5934523" cy="2738084"/>
            <a:chOff x="831273" y="1477920"/>
            <a:chExt cx="5934523" cy="2738084"/>
          </a:xfrm>
          <a:solidFill>
            <a:schemeClr val="accent2"/>
          </a:solidFill>
        </p:grpSpPr>
        <p:sp>
          <p:nvSpPr>
            <p:cNvPr id="16" name="Arrow: Left-Right 15">
              <a:extLst>
                <a:ext uri="{FF2B5EF4-FFF2-40B4-BE49-F238E27FC236}">
                  <a16:creationId xmlns:a16="http://schemas.microsoft.com/office/drawing/2014/main" id="{AE3FA7FE-4E24-1980-DDFE-E2BF91DDC62B}"/>
                </a:ext>
              </a:extLst>
            </p:cNvPr>
            <p:cNvSpPr/>
            <p:nvPr/>
          </p:nvSpPr>
          <p:spPr>
            <a:xfrm>
              <a:off x="831273" y="1477920"/>
              <a:ext cx="5934523" cy="456052"/>
            </a:xfrm>
            <a:prstGeom prst="left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 Display" panose="020B0004020202020204" pitchFamily="34" charset="0"/>
              </a:endParaRPr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4FF7071D-ADD8-4713-34BA-604C40F46AA1}"/>
                </a:ext>
              </a:extLst>
            </p:cNvPr>
            <p:cNvSpPr/>
            <p:nvPr/>
          </p:nvSpPr>
          <p:spPr>
            <a:xfrm rot="2931098">
              <a:off x="4476936" y="1846995"/>
              <a:ext cx="1063084" cy="45605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 Display" panose="020B0004020202020204" pitchFamily="34" charset="0"/>
              </a:endParaRPr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E35528B0-6BE1-A938-A772-DB52DE83847D}"/>
                </a:ext>
              </a:extLst>
            </p:cNvPr>
            <p:cNvSpPr/>
            <p:nvPr/>
          </p:nvSpPr>
          <p:spPr>
            <a:xfrm rot="18443701">
              <a:off x="4411036" y="3456436"/>
              <a:ext cx="1063084" cy="45605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 Display" panose="020B0004020202020204" pitchFamily="34" charset="0"/>
              </a:endParaRPr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FC9F7B50-FF89-83F5-7BA0-2BBD3CD9F193}"/>
                </a:ext>
              </a:extLst>
            </p:cNvPr>
            <p:cNvSpPr/>
            <p:nvPr/>
          </p:nvSpPr>
          <p:spPr>
            <a:xfrm>
              <a:off x="5702711" y="2644095"/>
              <a:ext cx="1063084" cy="45605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 Display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667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D42B2D-2C78-079B-5CCA-BA72E7AC2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694" y="306766"/>
            <a:ext cx="3726999" cy="534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61D8BF-270B-CC1E-3366-127E62C1F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07" y="333595"/>
            <a:ext cx="11629368" cy="1242958"/>
          </a:xfrm>
        </p:spPr>
        <p:txBody>
          <a:bodyPr/>
          <a:lstStyle/>
          <a:p>
            <a:r>
              <a:rPr lang="de-DE" dirty="0">
                <a:latin typeface="Arial"/>
                <a:cs typeface="Arial"/>
              </a:rPr>
              <a:t>Outlook: Whitepaper 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EE7D6C-179D-975C-0316-11B9F4AA0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6998" y="1813584"/>
            <a:ext cx="3469095" cy="49500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A90EF0B-C37C-2EA6-FAD6-F1C3C620E6A4}"/>
              </a:ext>
            </a:extLst>
          </p:cNvPr>
          <p:cNvGrpSpPr/>
          <p:nvPr/>
        </p:nvGrpSpPr>
        <p:grpSpPr>
          <a:xfrm>
            <a:off x="290967" y="3618143"/>
            <a:ext cx="2104645" cy="1246552"/>
            <a:chOff x="1215306" y="1444535"/>
            <a:chExt cx="2104645" cy="124655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D9541DC-AC62-3AAA-A80A-399A144009F6}"/>
                </a:ext>
              </a:extLst>
            </p:cNvPr>
            <p:cNvGrpSpPr/>
            <p:nvPr/>
          </p:nvGrpSpPr>
          <p:grpSpPr>
            <a:xfrm>
              <a:off x="1381124" y="1564572"/>
              <a:ext cx="1938827" cy="1126515"/>
              <a:chOff x="692513" y="1510792"/>
              <a:chExt cx="1938827" cy="755214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6B6A340-110A-A02F-12B4-0204123610FE}"/>
                  </a:ext>
                </a:extLst>
              </p:cNvPr>
              <p:cNvSpPr/>
              <p:nvPr/>
            </p:nvSpPr>
            <p:spPr>
              <a:xfrm>
                <a:off x="692513" y="1510792"/>
                <a:ext cx="1902094" cy="75521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8C48E5F-C29B-7DAC-E410-027C512D99B2}"/>
                  </a:ext>
                </a:extLst>
              </p:cNvPr>
              <p:cNvSpPr txBox="1"/>
              <p:nvPr/>
            </p:nvSpPr>
            <p:spPr>
              <a:xfrm>
                <a:off x="928408" y="1596938"/>
                <a:ext cx="1702932" cy="6396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defRPr/>
                </a:pPr>
                <a:r>
                  <a:rPr lang="en-GB" sz="2800" b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19 Partners</a:t>
                </a:r>
                <a:endParaRPr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 Display" panose="020B0004020202020204" pitchFamily="34" charset="0"/>
                  <a:ea typeface="Roboto Black" panose="02000000000000000000" pitchFamily="2" charset="0"/>
                </a:endParaRPr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1DCECF2-8866-29C0-95E0-856B54BFD445}"/>
                </a:ext>
              </a:extLst>
            </p:cNvPr>
            <p:cNvSpPr/>
            <p:nvPr/>
          </p:nvSpPr>
          <p:spPr>
            <a:xfrm>
              <a:off x="1215306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49E4EE0-AC52-9EA1-7AA7-E29D10A01550}"/>
              </a:ext>
            </a:extLst>
          </p:cNvPr>
          <p:cNvGrpSpPr/>
          <p:nvPr/>
        </p:nvGrpSpPr>
        <p:grpSpPr>
          <a:xfrm>
            <a:off x="2493629" y="3605317"/>
            <a:ext cx="2104645" cy="1246552"/>
            <a:chOff x="1215306" y="1444535"/>
            <a:chExt cx="2104645" cy="124655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671D56A-C7B0-7E2C-DCC2-47B17F3F179B}"/>
                </a:ext>
              </a:extLst>
            </p:cNvPr>
            <p:cNvGrpSpPr/>
            <p:nvPr/>
          </p:nvGrpSpPr>
          <p:grpSpPr>
            <a:xfrm>
              <a:off x="1381124" y="1564572"/>
              <a:ext cx="1938827" cy="1126515"/>
              <a:chOff x="692513" y="1510792"/>
              <a:chExt cx="1938827" cy="755214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E30C3410-AB61-0905-20C8-0B196F9A43A9}"/>
                  </a:ext>
                </a:extLst>
              </p:cNvPr>
              <p:cNvSpPr/>
              <p:nvPr/>
            </p:nvSpPr>
            <p:spPr>
              <a:xfrm>
                <a:off x="692513" y="1510792"/>
                <a:ext cx="1902094" cy="75521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E227CE3-33D3-8F2B-8CDE-64F176F76D14}"/>
                  </a:ext>
                </a:extLst>
              </p:cNvPr>
              <p:cNvSpPr txBox="1"/>
              <p:nvPr/>
            </p:nvSpPr>
            <p:spPr>
              <a:xfrm>
                <a:off x="928408" y="1596938"/>
                <a:ext cx="1702932" cy="6396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defRPr/>
                </a:pPr>
                <a:r>
                  <a:rPr lang="en-GB" sz="2800" b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29 Authors</a:t>
                </a:r>
                <a:endParaRPr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 Display" panose="020B0004020202020204" pitchFamily="34" charset="0"/>
                  <a:ea typeface="Roboto Black" panose="02000000000000000000" pitchFamily="2" charset="0"/>
                </a:endParaRPr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E7CA3F7-E70D-F9EE-47E3-E04870AF22F3}"/>
                </a:ext>
              </a:extLst>
            </p:cNvPr>
            <p:cNvSpPr/>
            <p:nvPr/>
          </p:nvSpPr>
          <p:spPr>
            <a:xfrm>
              <a:off x="1215306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929A17B-6E95-F45F-1321-606138465AD4}"/>
              </a:ext>
            </a:extLst>
          </p:cNvPr>
          <p:cNvGrpSpPr/>
          <p:nvPr/>
        </p:nvGrpSpPr>
        <p:grpSpPr>
          <a:xfrm>
            <a:off x="290967" y="5136709"/>
            <a:ext cx="2115535" cy="1310623"/>
            <a:chOff x="1215306" y="1444535"/>
            <a:chExt cx="2115535" cy="131062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19EC66F-86CE-7048-0937-B65D6C4AC6C7}"/>
                </a:ext>
              </a:extLst>
            </p:cNvPr>
            <p:cNvGrpSpPr/>
            <p:nvPr/>
          </p:nvGrpSpPr>
          <p:grpSpPr>
            <a:xfrm>
              <a:off x="1381124" y="1554829"/>
              <a:ext cx="1949717" cy="1200329"/>
              <a:chOff x="692513" y="1504261"/>
              <a:chExt cx="1949717" cy="804699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064E0381-73BE-AC9C-6AD6-5F2EC3158D79}"/>
                  </a:ext>
                </a:extLst>
              </p:cNvPr>
              <p:cNvSpPr/>
              <p:nvPr/>
            </p:nvSpPr>
            <p:spPr>
              <a:xfrm>
                <a:off x="692513" y="1510792"/>
                <a:ext cx="1902094" cy="75521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2D1FF2B-B850-CC62-9E0D-772839CDF300}"/>
                  </a:ext>
                </a:extLst>
              </p:cNvPr>
              <p:cNvSpPr txBox="1"/>
              <p:nvPr/>
            </p:nvSpPr>
            <p:spPr>
              <a:xfrm>
                <a:off x="939298" y="1504261"/>
                <a:ext cx="1702932" cy="8046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defRPr/>
                </a:pPr>
                <a:r>
                  <a:rPr lang="en-GB" sz="2400" b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ICAO GATMOC Structure</a:t>
                </a:r>
                <a:endParaRPr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 Display" panose="020B0004020202020204" pitchFamily="34" charset="0"/>
                  <a:ea typeface="Roboto Black" panose="02000000000000000000" pitchFamily="2" charset="0"/>
                </a:endParaRPr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C11930C-DF49-37C6-4A3A-C8390354760F}"/>
                </a:ext>
              </a:extLst>
            </p:cNvPr>
            <p:cNvSpPr/>
            <p:nvPr/>
          </p:nvSpPr>
          <p:spPr>
            <a:xfrm>
              <a:off x="1215306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593C65C-8FE0-95FC-B194-78E5200BADC5}"/>
              </a:ext>
            </a:extLst>
          </p:cNvPr>
          <p:cNvGrpSpPr/>
          <p:nvPr/>
        </p:nvGrpSpPr>
        <p:grpSpPr>
          <a:xfrm>
            <a:off x="2488941" y="5191855"/>
            <a:ext cx="2124214" cy="1246552"/>
            <a:chOff x="1215306" y="1444535"/>
            <a:chExt cx="2124214" cy="124655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2649848-8B81-EC23-0C1D-A75FC581DC68}"/>
                </a:ext>
              </a:extLst>
            </p:cNvPr>
            <p:cNvGrpSpPr/>
            <p:nvPr/>
          </p:nvGrpSpPr>
          <p:grpSpPr>
            <a:xfrm>
              <a:off x="1381124" y="1564572"/>
              <a:ext cx="1958396" cy="1126515"/>
              <a:chOff x="692513" y="1510792"/>
              <a:chExt cx="1958396" cy="755214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F19BF14B-E74B-CA2F-C054-1368887BF03B}"/>
                  </a:ext>
                </a:extLst>
              </p:cNvPr>
              <p:cNvSpPr/>
              <p:nvPr/>
            </p:nvSpPr>
            <p:spPr>
              <a:xfrm>
                <a:off x="692513" y="1510792"/>
                <a:ext cx="1902094" cy="75521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AD5DD15-B422-A672-9371-1FA864B526B6}"/>
                  </a:ext>
                </a:extLst>
              </p:cNvPr>
              <p:cNvSpPr txBox="1"/>
              <p:nvPr/>
            </p:nvSpPr>
            <p:spPr>
              <a:xfrm>
                <a:off x="947977" y="1591090"/>
                <a:ext cx="1702932" cy="5570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defRPr/>
                </a:pPr>
                <a:r>
                  <a:rPr lang="de-DE" sz="2400" b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~</a:t>
                </a:r>
                <a:r>
                  <a:rPr lang="en-GB" sz="2400" b="1">
                    <a:solidFill>
                      <a:srgbClr val="002060"/>
                    </a:solidFill>
                    <a:latin typeface="Aptos Display"/>
                    <a:ea typeface="Roboto Black"/>
                  </a:rPr>
                  <a:t> 100 pages</a:t>
                </a:r>
              </a:p>
            </p:txBody>
          </p: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16F166F-D138-3937-F10B-96A221E5CCC5}"/>
                </a:ext>
              </a:extLst>
            </p:cNvPr>
            <p:cNvSpPr/>
            <p:nvPr/>
          </p:nvSpPr>
          <p:spPr>
            <a:xfrm>
              <a:off x="1215306" y="1444535"/>
              <a:ext cx="438446" cy="43844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0" name="Graphic 49" descr="Cycle with people outline">
            <a:extLst>
              <a:ext uri="{FF2B5EF4-FFF2-40B4-BE49-F238E27FC236}">
                <a16:creationId xmlns:a16="http://schemas.microsoft.com/office/drawing/2014/main" id="{85B313F0-6268-2BCC-D00A-C679B5E52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2703" y="3590754"/>
            <a:ext cx="431400" cy="431400"/>
          </a:xfrm>
          <a:prstGeom prst="rect">
            <a:avLst/>
          </a:prstGeom>
        </p:spPr>
      </p:pic>
      <p:pic>
        <p:nvPicPr>
          <p:cNvPr id="52" name="Graphic 51" descr="Document outline">
            <a:extLst>
              <a:ext uri="{FF2B5EF4-FFF2-40B4-BE49-F238E27FC236}">
                <a16:creationId xmlns:a16="http://schemas.microsoft.com/office/drawing/2014/main" id="{3F43AA0A-65D6-022C-D8E8-B9017D2436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31479" y="5221706"/>
            <a:ext cx="378744" cy="378744"/>
          </a:xfrm>
          <a:prstGeom prst="rect">
            <a:avLst/>
          </a:prstGeom>
        </p:spPr>
      </p:pic>
      <p:pic>
        <p:nvPicPr>
          <p:cNvPr id="54" name="Graphic 53" descr="Court outline">
            <a:extLst>
              <a:ext uri="{FF2B5EF4-FFF2-40B4-BE49-F238E27FC236}">
                <a16:creationId xmlns:a16="http://schemas.microsoft.com/office/drawing/2014/main" id="{25C7135D-C8E9-1B64-D606-CF4086F124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3049" y="5191855"/>
            <a:ext cx="343451" cy="343451"/>
          </a:xfrm>
          <a:prstGeom prst="rect">
            <a:avLst/>
          </a:prstGeom>
        </p:spPr>
      </p:pic>
      <p:pic>
        <p:nvPicPr>
          <p:cNvPr id="57" name="Graphic 56" descr="City outline">
            <a:extLst>
              <a:ext uri="{FF2B5EF4-FFF2-40B4-BE49-F238E27FC236}">
                <a16:creationId xmlns:a16="http://schemas.microsoft.com/office/drawing/2014/main" id="{265836DE-D653-50D6-DF0E-63C3F8C740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5759" y="3652568"/>
            <a:ext cx="360741" cy="360741"/>
          </a:xfrm>
          <a:prstGeom prst="rect">
            <a:avLst/>
          </a:prstGeom>
        </p:spPr>
      </p:pic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3368034-B25C-F2B8-857C-86E812197A8C}"/>
              </a:ext>
            </a:extLst>
          </p:cNvPr>
          <p:cNvGrpSpPr/>
          <p:nvPr/>
        </p:nvGrpSpPr>
        <p:grpSpPr>
          <a:xfrm>
            <a:off x="110693" y="955074"/>
            <a:ext cx="5332571" cy="2090674"/>
            <a:chOff x="110693" y="955074"/>
            <a:chExt cx="5332571" cy="2090674"/>
          </a:xfrm>
        </p:grpSpPr>
        <p:pic>
          <p:nvPicPr>
            <p:cNvPr id="4" name="Picture 2" descr="Fig 6">
              <a:extLst>
                <a:ext uri="{FF2B5EF4-FFF2-40B4-BE49-F238E27FC236}">
                  <a16:creationId xmlns:a16="http://schemas.microsoft.com/office/drawing/2014/main" id="{99F583EA-8E62-6EAD-42E6-0472EBA331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93" y="955074"/>
              <a:ext cx="5332571" cy="2090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20">
              <a:extLst>
                <a:ext uri="{FF2B5EF4-FFF2-40B4-BE49-F238E27FC236}">
                  <a16:creationId xmlns:a16="http://schemas.microsoft.com/office/drawing/2014/main" id="{EE2D8BEB-3CEF-3271-7717-268F85911D29}"/>
                </a:ext>
              </a:extLst>
            </p:cNvPr>
            <p:cNvGrpSpPr/>
            <p:nvPr/>
          </p:nvGrpSpPr>
          <p:grpSpPr>
            <a:xfrm>
              <a:off x="950845" y="1710919"/>
              <a:ext cx="1051891" cy="515592"/>
              <a:chOff x="2004527" y="3021398"/>
              <a:chExt cx="2722473" cy="1135786"/>
            </a:xfrm>
          </p:grpSpPr>
          <p:sp>
            <p:nvSpPr>
              <p:cNvPr id="7" name="Arrow: Left-Right 3">
                <a:extLst>
                  <a:ext uri="{FF2B5EF4-FFF2-40B4-BE49-F238E27FC236}">
                    <a16:creationId xmlns:a16="http://schemas.microsoft.com/office/drawing/2014/main" id="{44B6A4E0-91A3-E4E3-1BDB-A5287829ACF5}"/>
                  </a:ext>
                </a:extLst>
              </p:cNvPr>
              <p:cNvSpPr/>
              <p:nvPr/>
            </p:nvSpPr>
            <p:spPr>
              <a:xfrm>
                <a:off x="2662815" y="3711280"/>
                <a:ext cx="916282" cy="445904"/>
              </a:xfrm>
              <a:prstGeom prst="leftRightArrow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bg1"/>
                  </a:solidFill>
                  <a:latin typeface="Aptos Display" panose="020B0004020202020204" pitchFamily="34" charset="0"/>
                </a:endParaRPr>
              </a:p>
            </p:txBody>
          </p:sp>
          <p:sp>
            <p:nvSpPr>
              <p:cNvPr id="9" name="TextBox 4">
                <a:extLst>
                  <a:ext uri="{FF2B5EF4-FFF2-40B4-BE49-F238E27FC236}">
                    <a16:creationId xmlns:a16="http://schemas.microsoft.com/office/drawing/2014/main" id="{AC6283B2-291E-24EB-1E49-092CC789297E}"/>
                  </a:ext>
                </a:extLst>
              </p:cNvPr>
              <p:cNvSpPr txBox="1"/>
              <p:nvPr/>
            </p:nvSpPr>
            <p:spPr>
              <a:xfrm>
                <a:off x="2004527" y="3021398"/>
                <a:ext cx="2722473" cy="610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600" b="1" dirty="0">
                    <a:solidFill>
                      <a:srgbClr val="003266"/>
                    </a:solidFill>
                    <a:latin typeface="Aptos Display" panose="020B0004020202020204" pitchFamily="34" charset="0"/>
                  </a:rPr>
                  <a:t>U-space regulation ’21/23 </a:t>
                </a:r>
              </a:p>
              <a:p>
                <a:pPr algn="ctr"/>
                <a:r>
                  <a:rPr lang="en-GB" sz="600" b="1" dirty="0">
                    <a:solidFill>
                      <a:srgbClr val="003266"/>
                    </a:solidFill>
                    <a:latin typeface="Aptos Display" panose="020B0004020202020204" pitchFamily="34" charset="0"/>
                  </a:rPr>
                  <a:t>U-ELCOME ‘25</a:t>
                </a:r>
              </a:p>
            </p:txBody>
          </p:sp>
        </p:grpSp>
        <p:grpSp>
          <p:nvGrpSpPr>
            <p:cNvPr id="10" name="Group 21">
              <a:extLst>
                <a:ext uri="{FF2B5EF4-FFF2-40B4-BE49-F238E27FC236}">
                  <a16:creationId xmlns:a16="http://schemas.microsoft.com/office/drawing/2014/main" id="{67275979-5249-AA2D-9AF7-326008DE3E97}"/>
                </a:ext>
              </a:extLst>
            </p:cNvPr>
            <p:cNvGrpSpPr/>
            <p:nvPr/>
          </p:nvGrpSpPr>
          <p:grpSpPr>
            <a:xfrm>
              <a:off x="3118006" y="1317913"/>
              <a:ext cx="1495875" cy="392064"/>
              <a:chOff x="6706374" y="2212205"/>
              <a:chExt cx="3417522" cy="863668"/>
            </a:xfrm>
          </p:grpSpPr>
          <p:sp>
            <p:nvSpPr>
              <p:cNvPr id="11" name="Arrow: Right 5">
                <a:extLst>
                  <a:ext uri="{FF2B5EF4-FFF2-40B4-BE49-F238E27FC236}">
                    <a16:creationId xmlns:a16="http://schemas.microsoft.com/office/drawing/2014/main" id="{7B6DEC8C-874D-6C7E-3BD8-A15D6974C431}"/>
                  </a:ext>
                </a:extLst>
              </p:cNvPr>
              <p:cNvSpPr/>
              <p:nvPr/>
            </p:nvSpPr>
            <p:spPr>
              <a:xfrm>
                <a:off x="7634252" y="2666649"/>
                <a:ext cx="1466744" cy="407503"/>
              </a:xfrm>
              <a:prstGeom prst="rightArrow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Aptos Display" panose="020B0004020202020204" pitchFamily="34" charset="0"/>
                </a:endParaRPr>
              </a:p>
            </p:txBody>
          </p:sp>
          <p:sp>
            <p:nvSpPr>
              <p:cNvPr id="12" name="Arrow: Right 7">
                <a:extLst>
                  <a:ext uri="{FF2B5EF4-FFF2-40B4-BE49-F238E27FC236}">
                    <a16:creationId xmlns:a16="http://schemas.microsoft.com/office/drawing/2014/main" id="{17A1DA3C-ACF4-5D9F-376D-EE35CA1AA603}"/>
                  </a:ext>
                </a:extLst>
              </p:cNvPr>
              <p:cNvSpPr/>
              <p:nvPr/>
            </p:nvSpPr>
            <p:spPr>
              <a:xfrm rot="13315074">
                <a:off x="7041657" y="2381284"/>
                <a:ext cx="839178" cy="456052"/>
              </a:xfrm>
              <a:prstGeom prst="rightArrow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ptos Display" panose="020B0004020202020204" pitchFamily="34" charset="0"/>
                </a:endParaRPr>
              </a:p>
            </p:txBody>
          </p:sp>
          <p:sp>
            <p:nvSpPr>
              <p:cNvPr id="13" name="TextBox 8">
                <a:extLst>
                  <a:ext uri="{FF2B5EF4-FFF2-40B4-BE49-F238E27FC236}">
                    <a16:creationId xmlns:a16="http://schemas.microsoft.com/office/drawing/2014/main" id="{12987D1D-A111-886D-8AB3-DEA496C97B59}"/>
                  </a:ext>
                </a:extLst>
              </p:cNvPr>
              <p:cNvSpPr txBox="1"/>
              <p:nvPr/>
            </p:nvSpPr>
            <p:spPr>
              <a:xfrm>
                <a:off x="6706374" y="2212205"/>
                <a:ext cx="3417522" cy="406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" b="1" dirty="0">
                    <a:solidFill>
                      <a:srgbClr val="003266"/>
                    </a:solidFill>
                    <a:latin typeface="Aptos Display" panose="020B0004020202020204" pitchFamily="34" charset="0"/>
                  </a:rPr>
                  <a:t>EUREKA ‘26</a:t>
                </a:r>
              </a:p>
            </p:txBody>
          </p:sp>
          <p:sp>
            <p:nvSpPr>
              <p:cNvPr id="15" name="Arrow: Right 9">
                <a:extLst>
                  <a:ext uri="{FF2B5EF4-FFF2-40B4-BE49-F238E27FC236}">
                    <a16:creationId xmlns:a16="http://schemas.microsoft.com/office/drawing/2014/main" id="{C8EDFE4B-04BB-1DAE-8CE5-A35EF1FD24E4}"/>
                  </a:ext>
                </a:extLst>
              </p:cNvPr>
              <p:cNvSpPr/>
              <p:nvPr/>
            </p:nvSpPr>
            <p:spPr>
              <a:xfrm rot="10800000">
                <a:off x="6765797" y="2668370"/>
                <a:ext cx="929109" cy="407503"/>
              </a:xfrm>
              <a:prstGeom prst="rightArrow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ptos Display" panose="020B0004020202020204" pitchFamily="34" charset="0"/>
                </a:endParaRPr>
              </a:p>
            </p:txBody>
          </p:sp>
        </p:grpSp>
        <p:grpSp>
          <p:nvGrpSpPr>
            <p:cNvPr id="16" name="Group 19">
              <a:extLst>
                <a:ext uri="{FF2B5EF4-FFF2-40B4-BE49-F238E27FC236}">
                  <a16:creationId xmlns:a16="http://schemas.microsoft.com/office/drawing/2014/main" id="{723B30D9-1787-4C83-DCA4-9B9E6B48206D}"/>
                </a:ext>
              </a:extLst>
            </p:cNvPr>
            <p:cNvGrpSpPr/>
            <p:nvPr/>
          </p:nvGrpSpPr>
          <p:grpSpPr>
            <a:xfrm>
              <a:off x="487360" y="988958"/>
              <a:ext cx="2597585" cy="1242958"/>
              <a:chOff x="831273" y="1477920"/>
              <a:chExt cx="5934523" cy="2738084"/>
            </a:xfrm>
            <a:solidFill>
              <a:schemeClr val="accent2"/>
            </a:solidFill>
          </p:grpSpPr>
          <p:sp>
            <p:nvSpPr>
              <p:cNvPr id="23" name="Arrow: Left-Right 15">
                <a:extLst>
                  <a:ext uri="{FF2B5EF4-FFF2-40B4-BE49-F238E27FC236}">
                    <a16:creationId xmlns:a16="http://schemas.microsoft.com/office/drawing/2014/main" id="{755D8F2C-BF9F-4B7D-A729-5E2560B693C7}"/>
                  </a:ext>
                </a:extLst>
              </p:cNvPr>
              <p:cNvSpPr/>
              <p:nvPr/>
            </p:nvSpPr>
            <p:spPr>
              <a:xfrm>
                <a:off x="831273" y="1477920"/>
                <a:ext cx="5934523" cy="456052"/>
              </a:xfrm>
              <a:prstGeom prst="left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ptos Display" panose="020B0004020202020204" pitchFamily="34" charset="0"/>
                </a:endParaRPr>
              </a:p>
            </p:txBody>
          </p:sp>
          <p:sp>
            <p:nvSpPr>
              <p:cNvPr id="24" name="Arrow: Right 16">
                <a:extLst>
                  <a:ext uri="{FF2B5EF4-FFF2-40B4-BE49-F238E27FC236}">
                    <a16:creationId xmlns:a16="http://schemas.microsoft.com/office/drawing/2014/main" id="{47BA383A-4208-C527-38D7-374BE458A255}"/>
                  </a:ext>
                </a:extLst>
              </p:cNvPr>
              <p:cNvSpPr/>
              <p:nvPr/>
            </p:nvSpPr>
            <p:spPr>
              <a:xfrm rot="2931098">
                <a:off x="4476936" y="1846995"/>
                <a:ext cx="1063084" cy="456052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ptos Display" panose="020B0004020202020204" pitchFamily="34" charset="0"/>
                </a:endParaRPr>
              </a:p>
            </p:txBody>
          </p:sp>
          <p:sp>
            <p:nvSpPr>
              <p:cNvPr id="25" name="Arrow: Right 17">
                <a:extLst>
                  <a:ext uri="{FF2B5EF4-FFF2-40B4-BE49-F238E27FC236}">
                    <a16:creationId xmlns:a16="http://schemas.microsoft.com/office/drawing/2014/main" id="{8595DA52-86EA-FC7F-B497-2AF6A56B123A}"/>
                  </a:ext>
                </a:extLst>
              </p:cNvPr>
              <p:cNvSpPr/>
              <p:nvPr/>
            </p:nvSpPr>
            <p:spPr>
              <a:xfrm rot="18443701">
                <a:off x="4411036" y="3456436"/>
                <a:ext cx="1063084" cy="456052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ptos Display" panose="020B0004020202020204" pitchFamily="34" charset="0"/>
                </a:endParaRPr>
              </a:p>
            </p:txBody>
          </p:sp>
          <p:sp>
            <p:nvSpPr>
              <p:cNvPr id="26" name="Arrow: Right 18">
                <a:extLst>
                  <a:ext uri="{FF2B5EF4-FFF2-40B4-BE49-F238E27FC236}">
                    <a16:creationId xmlns:a16="http://schemas.microsoft.com/office/drawing/2014/main" id="{9E01DAEE-AD8D-FF92-7C36-EA2DBC0B8D11}"/>
                  </a:ext>
                </a:extLst>
              </p:cNvPr>
              <p:cNvSpPr/>
              <p:nvPr/>
            </p:nvSpPr>
            <p:spPr>
              <a:xfrm>
                <a:off x="5702711" y="2644095"/>
                <a:ext cx="1063084" cy="456052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ptos Display" panose="020B00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0684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">
            <a:extLst>
              <a:ext uri="{FF2B5EF4-FFF2-40B4-BE49-F238E27FC236}">
                <a16:creationId xmlns:a16="http://schemas.microsoft.com/office/drawing/2014/main" id="{544A13AC-3F32-7845-A634-9C0BD6AD3DA1}"/>
              </a:ext>
            </a:extLst>
          </p:cNvPr>
          <p:cNvSpPr txBox="1"/>
          <p:nvPr/>
        </p:nvSpPr>
        <p:spPr>
          <a:xfrm>
            <a:off x="22536" y="1533259"/>
            <a:ext cx="12169464" cy="109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20"/>
              </a:lnSpc>
            </a:pPr>
            <a:r>
              <a:rPr lang="fr-BE" sz="4400" dirty="0">
                <a:solidFill>
                  <a:srgbClr val="FFFFFF"/>
                </a:solidFill>
              </a:rPr>
              <a:t>THANK YOU FOR </a:t>
            </a:r>
          </a:p>
          <a:p>
            <a:pPr algn="ctr">
              <a:lnSpc>
                <a:spcPts val="3820"/>
              </a:lnSpc>
            </a:pPr>
            <a:r>
              <a:rPr lang="fr-BE" sz="4400" dirty="0">
                <a:solidFill>
                  <a:srgbClr val="FFFFFF"/>
                </a:solidFill>
              </a:rPr>
              <a:t>YOUR ATTENTION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865989-0070-D1AB-C523-00BB5D392686}"/>
              </a:ext>
            </a:extLst>
          </p:cNvPr>
          <p:cNvSpPr txBox="1"/>
          <p:nvPr/>
        </p:nvSpPr>
        <p:spPr>
          <a:xfrm>
            <a:off x="2555900" y="6072781"/>
            <a:ext cx="65387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project has received funding from the SESAR3 Joint Undertaking under the European Union’s Horizon EUROPE research and innovation programme under grant agreement No 101114799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44FBC40-C44E-8F05-E5AC-1D5793A625FB}"/>
              </a:ext>
            </a:extLst>
          </p:cNvPr>
          <p:cNvSpPr txBox="1"/>
          <p:nvPr/>
        </p:nvSpPr>
        <p:spPr>
          <a:xfrm>
            <a:off x="0" y="5044605"/>
            <a:ext cx="1216946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BE" sz="2000" b="1" dirty="0">
                <a:solidFill>
                  <a:srgbClr val="FFFFFF"/>
                </a:solidFill>
              </a:rPr>
              <a:t>Marzia Corsi</a:t>
            </a:r>
          </a:p>
          <a:p>
            <a:pPr algn="ctr"/>
            <a:r>
              <a:rPr lang="fr-BE" sz="2000" i="1" dirty="0">
                <a:solidFill>
                  <a:srgbClr val="FFFFFF"/>
                </a:solidFill>
              </a:rPr>
              <a:t>marzia.corsi@dlr.de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C11634C-DC71-12DD-20DA-A586C3C0F941}"/>
              </a:ext>
            </a:extLst>
          </p:cNvPr>
          <p:cNvGrpSpPr/>
          <p:nvPr/>
        </p:nvGrpSpPr>
        <p:grpSpPr>
          <a:xfrm>
            <a:off x="5023123" y="2748378"/>
            <a:ext cx="2168289" cy="2084511"/>
            <a:chOff x="4936505" y="2748378"/>
            <a:chExt cx="2168289" cy="2084511"/>
          </a:xfrm>
        </p:grpSpPr>
        <p:sp>
          <p:nvSpPr>
            <p:cNvPr id="5" name="Rechteck: abgerundete Ecken 4">
              <a:extLst>
                <a:ext uri="{FF2B5EF4-FFF2-40B4-BE49-F238E27FC236}">
                  <a16:creationId xmlns:a16="http://schemas.microsoft.com/office/drawing/2014/main" id="{0B0EF7BB-6233-3F6B-AA93-CB06AEA89F79}"/>
                </a:ext>
              </a:extLst>
            </p:cNvPr>
            <p:cNvSpPr/>
            <p:nvPr/>
          </p:nvSpPr>
          <p:spPr>
            <a:xfrm>
              <a:off x="5150854" y="2748378"/>
              <a:ext cx="1739591" cy="2084511"/>
            </a:xfrm>
            <a:prstGeom prst="roundRect">
              <a:avLst>
                <a:gd name="adj" fmla="val 4902"/>
              </a:avLst>
            </a:prstGeom>
            <a:solidFill>
              <a:srgbClr val="7AB51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D3E21C76-C359-0969-CBB7-B726DF49C974}"/>
                </a:ext>
              </a:extLst>
            </p:cNvPr>
            <p:cNvGrpSpPr/>
            <p:nvPr/>
          </p:nvGrpSpPr>
          <p:grpSpPr>
            <a:xfrm>
              <a:off x="5415849" y="3484351"/>
              <a:ext cx="1209600" cy="1209600"/>
              <a:chOff x="5439609" y="2838254"/>
              <a:chExt cx="1440001" cy="1440001"/>
            </a:xfrm>
          </p:grpSpPr>
          <p:pic>
            <p:nvPicPr>
              <p:cNvPr id="7" name="Picture 4">
                <a:extLst>
                  <a:ext uri="{FF2B5EF4-FFF2-40B4-BE49-F238E27FC236}">
                    <a16:creationId xmlns:a16="http://schemas.microsoft.com/office/drawing/2014/main" id="{DBFA1466-28D5-76C1-5E9F-DF25EC2FFB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9609" y="2838254"/>
                <a:ext cx="1440001" cy="14400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73F3207E-5953-0BF4-7DD1-26068B51CA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019" t="9076" r="78363" b="17910"/>
              <a:stretch/>
            </p:blipFill>
            <p:spPr>
              <a:xfrm>
                <a:off x="5927005" y="3344122"/>
                <a:ext cx="465208" cy="428264"/>
              </a:xfrm>
              <a:prstGeom prst="rect">
                <a:avLst/>
              </a:prstGeom>
            </p:spPr>
          </p:pic>
        </p:grp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9BB59880-DAAC-EEF2-1EA3-030606D02DC5}"/>
                </a:ext>
              </a:extLst>
            </p:cNvPr>
            <p:cNvSpPr txBox="1"/>
            <p:nvPr/>
          </p:nvSpPr>
          <p:spPr>
            <a:xfrm>
              <a:off x="4936505" y="2839057"/>
              <a:ext cx="21682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>
                  <a:solidFill>
                    <a:srgbClr val="FFFFFF"/>
                  </a:solidFill>
                </a:rPr>
                <a:t>EUREKA </a:t>
              </a:r>
            </a:p>
            <a:p>
              <a:pPr algn="ctr"/>
              <a:r>
                <a:rPr lang="de-DE" sz="1600" b="1" dirty="0">
                  <a:solidFill>
                    <a:srgbClr val="FFFFF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Project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29978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F650F03-5B24-3585-DA4B-F369B58EC78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2194823" cy="685958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500A29A-2857-DF93-DE33-E3355DA23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2991" y="5268397"/>
            <a:ext cx="1532709" cy="1265853"/>
          </a:xfrm>
          <a:prstGeom prst="rect">
            <a:avLst/>
          </a:prstGeom>
          <a:noFill/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D6999F8-CEBE-A2A3-F797-44CDCD24D2F8}"/>
              </a:ext>
            </a:extLst>
          </p:cNvPr>
          <p:cNvSpPr/>
          <p:nvPr/>
        </p:nvSpPr>
        <p:spPr>
          <a:xfrm>
            <a:off x="0" y="0"/>
            <a:ext cx="695325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6DBC348-51BF-C1BE-38BC-047AF6A8C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956B-EB50-4B80-A330-2211BAB9B892}" type="slidenum">
              <a:rPr lang="de-DE" smtClean="0"/>
              <a:t>21</a:t>
            </a:fld>
            <a:endParaRPr lang="de-DE" dirty="0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A76B78D7-AFCF-7749-E4A9-F6069DC92ED5}"/>
              </a:ext>
            </a:extLst>
          </p:cNvPr>
          <p:cNvGrpSpPr/>
          <p:nvPr/>
        </p:nvGrpSpPr>
        <p:grpSpPr>
          <a:xfrm>
            <a:off x="5876925" y="3279600"/>
            <a:ext cx="4872818" cy="2125002"/>
            <a:chOff x="6010508" y="3508630"/>
            <a:chExt cx="4872818" cy="2125002"/>
          </a:xfrm>
        </p:grpSpPr>
        <p:sp>
          <p:nvSpPr>
            <p:cNvPr id="14" name="Untertitel 2">
              <a:extLst>
                <a:ext uri="{FF2B5EF4-FFF2-40B4-BE49-F238E27FC236}">
                  <a16:creationId xmlns:a16="http://schemas.microsoft.com/office/drawing/2014/main" id="{E68AA446-4000-1921-5B49-F055EB69587A}"/>
                </a:ext>
              </a:extLst>
            </p:cNvPr>
            <p:cNvSpPr txBox="1">
              <a:spLocks/>
            </p:cNvSpPr>
            <p:nvPr/>
          </p:nvSpPr>
          <p:spPr>
            <a:xfrm>
              <a:off x="6010508" y="3508630"/>
              <a:ext cx="4872818" cy="2113980"/>
            </a:xfrm>
            <a:prstGeom prst="rect">
              <a:avLst/>
            </a:pr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</p:spPr>
          <p:txBody>
            <a:bodyPr vert="horz" lIns="288000" tIns="144000" rIns="432000" bIns="144000" rtlCol="0" anchor="ctr">
              <a:normAutofit/>
            </a:bodyPr>
            <a:lstStyle>
              <a:lvl1pPr marL="717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Wingdings" panose="05000000000000000000" pitchFamily="2" charset="2"/>
                <a:buNone/>
                <a:defRPr sz="1600" b="1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ctr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Wingdings" panose="05000000000000000000" pitchFamily="2" charset="2"/>
                <a:buNone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ctr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Wingdings" panose="05000000000000000000" pitchFamily="2" charset="2"/>
                <a:buNone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ctr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Wingdings" panose="05000000000000000000" pitchFamily="2" charset="2"/>
                <a:buNone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Wingdings" panose="05000000000000000000" pitchFamily="2" charset="2"/>
                <a:buNone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5400" cap="all" dirty="0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939A64C-DDC7-4F68-95BC-64D993D93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93989" y="4126727"/>
              <a:ext cx="1440000" cy="1440000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0F0BB37F-FC3C-C38F-85B7-B8744CE93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0000" y="4126727"/>
              <a:ext cx="1440000" cy="1440000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210066A2-B984-4FA2-39F8-64EB0811C30D}"/>
                </a:ext>
              </a:extLst>
            </p:cNvPr>
            <p:cNvSpPr txBox="1"/>
            <p:nvPr/>
          </p:nvSpPr>
          <p:spPr>
            <a:xfrm>
              <a:off x="6117599" y="3528914"/>
              <a:ext cx="35108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b="1" dirty="0">
                  <a:solidFill>
                    <a:schemeClr val="bg1"/>
                  </a:solidFill>
                </a:rPr>
                <a:t>Follow </a:t>
              </a:r>
              <a:r>
                <a:rPr lang="de-DE" sz="2400" b="1" dirty="0" err="1">
                  <a:solidFill>
                    <a:schemeClr val="bg1"/>
                  </a:solidFill>
                </a:rPr>
                <a:t>us</a:t>
              </a:r>
              <a:r>
                <a:rPr lang="de-DE" sz="2400" b="1" dirty="0">
                  <a:solidFill>
                    <a:schemeClr val="bg1"/>
                  </a:solidFill>
                </a:rPr>
                <a:t> on LinkedIn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113DBEBA-3FDE-B86C-5CA4-283D327918A6}"/>
                </a:ext>
              </a:extLst>
            </p:cNvPr>
            <p:cNvSpPr txBox="1"/>
            <p:nvPr/>
          </p:nvSpPr>
          <p:spPr>
            <a:xfrm rot="16200000">
              <a:off x="7056147" y="4455748"/>
              <a:ext cx="18105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 dirty="0">
                  <a:solidFill>
                    <a:schemeClr val="bg1"/>
                  </a:solidFill>
                </a:rPr>
                <a:t>DLR </a:t>
              </a:r>
              <a:r>
                <a:rPr lang="de-DE" sz="1400" b="1" dirty="0" err="1">
                  <a:solidFill>
                    <a:schemeClr val="bg1"/>
                  </a:solidFill>
                </a:rPr>
                <a:t>Unmanned</a:t>
              </a:r>
              <a:r>
                <a:rPr lang="de-DE" sz="1400" b="1" dirty="0">
                  <a:solidFill>
                    <a:schemeClr val="bg1"/>
                  </a:solidFill>
                </a:rPr>
                <a:t> Aviation Research</a:t>
              </a: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C39B4D9C-7CC3-35CD-3703-BE016C291B57}"/>
                </a:ext>
              </a:extLst>
            </p:cNvPr>
            <p:cNvSpPr txBox="1"/>
            <p:nvPr/>
          </p:nvSpPr>
          <p:spPr>
            <a:xfrm rot="16200000">
              <a:off x="9492163" y="4375509"/>
              <a:ext cx="19930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 dirty="0">
                  <a:solidFill>
                    <a:schemeClr val="bg1"/>
                  </a:solidFill>
                </a:rPr>
                <a:t>DLR Institute </a:t>
              </a:r>
              <a:r>
                <a:rPr lang="de-DE" sz="1400" b="1" dirty="0" err="1">
                  <a:solidFill>
                    <a:schemeClr val="bg1"/>
                  </a:solidFill>
                </a:rPr>
                <a:t>of</a:t>
              </a:r>
              <a:r>
                <a:rPr lang="de-DE" sz="1400" b="1" dirty="0">
                  <a:solidFill>
                    <a:schemeClr val="bg1"/>
                  </a:solidFill>
                </a:rPr>
                <a:t> Flight </a:t>
              </a:r>
              <a:r>
                <a:rPr lang="de-DE" sz="1400" b="1" dirty="0" err="1">
                  <a:solidFill>
                    <a:schemeClr val="bg1"/>
                  </a:solidFill>
                </a:rPr>
                <a:t>Guidance</a:t>
              </a:r>
              <a:endParaRPr lang="de-DE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5FC41E83-0DFC-C1BC-65E9-0CD2E44FE019}"/>
              </a:ext>
            </a:extLst>
          </p:cNvPr>
          <p:cNvGrpSpPr/>
          <p:nvPr/>
        </p:nvGrpSpPr>
        <p:grpSpPr>
          <a:xfrm>
            <a:off x="695325" y="3279601"/>
            <a:ext cx="4872818" cy="2113980"/>
            <a:chOff x="6010508" y="3508630"/>
            <a:chExt cx="4872818" cy="2113980"/>
          </a:xfrm>
        </p:grpSpPr>
        <p:sp>
          <p:nvSpPr>
            <p:cNvPr id="22" name="Untertitel 2">
              <a:extLst>
                <a:ext uri="{FF2B5EF4-FFF2-40B4-BE49-F238E27FC236}">
                  <a16:creationId xmlns:a16="http://schemas.microsoft.com/office/drawing/2014/main" id="{0207459E-83D0-BD6C-2796-52E9F0AA8431}"/>
                </a:ext>
              </a:extLst>
            </p:cNvPr>
            <p:cNvSpPr txBox="1">
              <a:spLocks/>
            </p:cNvSpPr>
            <p:nvPr/>
          </p:nvSpPr>
          <p:spPr>
            <a:xfrm>
              <a:off x="6010508" y="3508630"/>
              <a:ext cx="4872818" cy="2113980"/>
            </a:xfrm>
            <a:prstGeom prst="rect">
              <a:avLst/>
            </a:pr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</p:spPr>
          <p:txBody>
            <a:bodyPr vert="horz" lIns="288000" tIns="144000" rIns="432000" bIns="144000" rtlCol="0" anchor="ctr">
              <a:normAutofit/>
            </a:bodyPr>
            <a:lstStyle>
              <a:lvl1pPr marL="717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Wingdings" panose="05000000000000000000" pitchFamily="2" charset="2"/>
                <a:buNone/>
                <a:defRPr sz="1600" b="1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ctr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Wingdings" panose="05000000000000000000" pitchFamily="2" charset="2"/>
                <a:buNone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ctr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Wingdings" panose="05000000000000000000" pitchFamily="2" charset="2"/>
                <a:buNone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ctr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Wingdings" panose="05000000000000000000" pitchFamily="2" charset="2"/>
                <a:buNone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Wingdings" panose="05000000000000000000" pitchFamily="2" charset="2"/>
                <a:buNone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5400" cap="all" dirty="0"/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4F47EF43-E3C6-8B3E-A6E9-EA8CE881FE8E}"/>
                </a:ext>
              </a:extLst>
            </p:cNvPr>
            <p:cNvSpPr txBox="1"/>
            <p:nvPr/>
          </p:nvSpPr>
          <p:spPr>
            <a:xfrm>
              <a:off x="6199629" y="3812105"/>
              <a:ext cx="439390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b="1" dirty="0">
                  <a:solidFill>
                    <a:schemeClr val="bg1"/>
                  </a:solidFill>
                </a:rPr>
                <a:t>CALL FOR CONTRIBUTIONS OPENING SOON!</a:t>
              </a: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50554-769E-3AB5-F8CA-7ECF612BD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16" y="119030"/>
            <a:ext cx="654390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207434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7B77C5C0-68AE-EF40-9F37-7C9BBFEEDEB8}"/>
    </a:ext>
  </a:extLst>
</a:theme>
</file>

<file path=ppt/theme/theme2.xml><?xml version="1.0" encoding="utf-8"?>
<a:theme xmlns:a="http://schemas.openxmlformats.org/drawingml/2006/main" name="1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479B5C36-AD81-D046-B7BD-592F51D21C5E}"/>
    </a:ext>
  </a:extLst>
</a:theme>
</file>

<file path=ppt/theme/theme3.xml><?xml version="1.0" encoding="utf-8"?>
<a:theme xmlns:a="http://schemas.openxmlformats.org/drawingml/2006/main" name="Thème Office">
  <a:themeElements>
    <a:clrScheme name="SESAR 5">
      <a:dk1>
        <a:srgbClr val="002F6E"/>
      </a:dk1>
      <a:lt1>
        <a:srgbClr val="FFFFFF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001F59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DBACA91A-5FD3-6A46-A637-F671371FD1B8}"/>
    </a:ext>
  </a:extLst>
</a:theme>
</file>

<file path=ppt/theme/theme4.xml><?xml version="1.0" encoding="utf-8"?>
<a:theme xmlns:a="http://schemas.openxmlformats.org/drawingml/2006/main" name="2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5EB581FF-E5D4-6345-83F6-8C6F2A1A2AED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917461f8-ae29-4f32-8c02-d491f9cc67bb">
      <Terms xmlns="http://schemas.microsoft.com/office/infopath/2007/PartnerControls"/>
    </lcf76f155ced4ddcb4097134ff3c332f>
    <TaxCatchAll xmlns="c0892e60-97c0-454c-996c-4b99bb79172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61B0EE86758BB47B7FEA91420BEDEE3" ma:contentTypeVersion="18" ma:contentTypeDescription="Ein neues Dokument erstellen." ma:contentTypeScope="" ma:versionID="1c89f4036a33b135e8b9d8ff2b008d1d">
  <xsd:schema xmlns:xsd="http://www.w3.org/2001/XMLSchema" xmlns:xs="http://www.w3.org/2001/XMLSchema" xmlns:p="http://schemas.microsoft.com/office/2006/metadata/properties" xmlns:ns1="http://schemas.microsoft.com/sharepoint/v3" xmlns:ns2="917461f8-ae29-4f32-8c02-d491f9cc67bb" xmlns:ns3="c0892e60-97c0-454c-996c-4b99bb791728" targetNamespace="http://schemas.microsoft.com/office/2006/metadata/properties" ma:root="true" ma:fieldsID="f3dae38808f9f123de5ba57fde797aae" ns1:_="" ns2:_="" ns3:_="">
    <xsd:import namespace="http://schemas.microsoft.com/sharepoint/v3"/>
    <xsd:import namespace="917461f8-ae29-4f32-8c02-d491f9cc67bb"/>
    <xsd:import namespace="c0892e60-97c0-454c-996c-4b99bb7917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7461f8-ae29-4f32-8c02-d491f9cc6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6e0a0760-558a-4e73-b010-5bf02b179f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92e60-97c0-454c-996c-4b99bb7917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d7f8fa85-c2ad-493d-be95-278bfd271cda}" ma:internalName="TaxCatchAll" ma:showField="CatchAllData" ma:web="c0892e60-97c0-454c-996c-4b99bb791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594AD4-881F-4062-866F-A7BA9B5CE2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68AD95-E142-458F-859B-44BEBE8A217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17461f8-ae29-4f32-8c02-d491f9cc67bb"/>
    <ds:schemaRef ds:uri="c0892e60-97c0-454c-996c-4b99bb791728"/>
  </ds:schemaRefs>
</ds:datastoreItem>
</file>

<file path=customXml/itemProps3.xml><?xml version="1.0" encoding="utf-8"?>
<ds:datastoreItem xmlns:ds="http://schemas.openxmlformats.org/officeDocument/2006/customXml" ds:itemID="{D38FE5AB-2D00-4735-9F1F-A5AF19DD169C}"/>
</file>

<file path=docProps/app.xml><?xml version="1.0" encoding="utf-8"?>
<Properties xmlns="http://schemas.openxmlformats.org/officeDocument/2006/extended-properties" xmlns:vt="http://schemas.openxmlformats.org/officeDocument/2006/docPropsVTypes">
  <Template>SESAR3JU PPT template</Template>
  <TotalTime>0</TotalTime>
  <Words>1971</Words>
  <Application>Microsoft Office PowerPoint</Application>
  <PresentationFormat>Breitbild</PresentationFormat>
  <Paragraphs>355</Paragraphs>
  <Slides>21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21</vt:i4>
      </vt:variant>
    </vt:vector>
  </HeadingPairs>
  <TitlesOfParts>
    <vt:vector size="33" baseType="lpstr">
      <vt:lpstr>Aptos Display</vt:lpstr>
      <vt:lpstr>Arial</vt:lpstr>
      <vt:lpstr>Arial,Sans-Serif</vt:lpstr>
      <vt:lpstr>Calibri</vt:lpstr>
      <vt:lpstr>Calibri Light</vt:lpstr>
      <vt:lpstr>Inter Bold</vt:lpstr>
      <vt:lpstr>Inter Bold Italics</vt:lpstr>
      <vt:lpstr>Wingdings</vt:lpstr>
      <vt:lpstr>Conception personnalisée</vt:lpstr>
      <vt:lpstr>1_Conception personnalisée</vt:lpstr>
      <vt:lpstr>Thème Office</vt:lpstr>
      <vt:lpstr>2_Conception personnalisée</vt:lpstr>
      <vt:lpstr>PowerPoint-Präsentation</vt:lpstr>
      <vt:lpstr>OVERVIEW</vt:lpstr>
      <vt:lpstr>Innovative Air Mobility</vt:lpstr>
      <vt:lpstr>The Vertiport</vt:lpstr>
      <vt:lpstr>PowerPoint-Präsentation</vt:lpstr>
      <vt:lpstr>EUREKA Solutions</vt:lpstr>
      <vt:lpstr>Elements of the Operational Concept</vt:lpstr>
      <vt:lpstr>EUREKA Research Questions</vt:lpstr>
      <vt:lpstr>PowerPoint-Präsentation</vt:lpstr>
      <vt:lpstr>Clearances vs. „Clearance-Like“ Authorisations</vt:lpstr>
      <vt:lpstr>PowerPoint-Präsentation</vt:lpstr>
      <vt:lpstr>Vertiport Location Selection in Airport Environment </vt:lpstr>
      <vt:lpstr>Flight Procedures Design (IFR/VFR)</vt:lpstr>
      <vt:lpstr>PowerPoint-Präsentation</vt:lpstr>
      <vt:lpstr>Traffic Management Services for Vertiport Operations</vt:lpstr>
      <vt:lpstr>Vertiport Capacity</vt:lpstr>
      <vt:lpstr>Flow and Capacity at Network Level</vt:lpstr>
      <vt:lpstr>EUREKA Vision</vt:lpstr>
      <vt:lpstr>Outlook: Whitepaper </vt:lpstr>
      <vt:lpstr>PowerPoint-Präsentation</vt:lpstr>
      <vt:lpstr>PowerPoint-Präsentation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 Bagieu</dc:creator>
  <cp:lastModifiedBy>Corsi, Marzia</cp:lastModifiedBy>
  <cp:revision>135</cp:revision>
  <dcterms:created xsi:type="dcterms:W3CDTF">2022-02-10T17:01:35Z</dcterms:created>
  <dcterms:modified xsi:type="dcterms:W3CDTF">2026-05-19T14:56:30Z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0x010100E61B0EE86758BB47B7FEA91420BEDEE3</vt:lpwstr>
  </property>
  <property fmtid="{D5CDD505-2E9C-101B-9397-08002B2CF9AE}" pid="3" name="MediaServiceImageTags">
    <vt:lpwstr/>
  </property>
</Properties>
</file>